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1.xml" ContentType="application/vnd.openxmlformats-officedocument.drawingml.diagramData+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4"/>
  </p:sldMasterIdLst>
  <p:notesMasterIdLst>
    <p:notesMasterId r:id="rId40"/>
  </p:notesMasterIdLst>
  <p:sldIdLst>
    <p:sldId id="256" r:id="rId5"/>
    <p:sldId id="886" r:id="rId6"/>
    <p:sldId id="1129" r:id="rId7"/>
    <p:sldId id="257" r:id="rId8"/>
    <p:sldId id="1130" r:id="rId9"/>
    <p:sldId id="1131" r:id="rId10"/>
    <p:sldId id="1133" r:id="rId11"/>
    <p:sldId id="1134" r:id="rId12"/>
    <p:sldId id="956" r:id="rId13"/>
    <p:sldId id="1075" r:id="rId14"/>
    <p:sldId id="900" r:id="rId15"/>
    <p:sldId id="901" r:id="rId16"/>
    <p:sldId id="1135" r:id="rId17"/>
    <p:sldId id="1137" r:id="rId18"/>
    <p:sldId id="1138" r:id="rId19"/>
    <p:sldId id="1139" r:id="rId20"/>
    <p:sldId id="1140" r:id="rId21"/>
    <p:sldId id="1141" r:id="rId22"/>
    <p:sldId id="1142" r:id="rId23"/>
    <p:sldId id="1143" r:id="rId24"/>
    <p:sldId id="1046" r:id="rId25"/>
    <p:sldId id="1048" r:id="rId26"/>
    <p:sldId id="1145" r:id="rId27"/>
    <p:sldId id="1146" r:id="rId28"/>
    <p:sldId id="281" r:id="rId29"/>
    <p:sldId id="271" r:id="rId30"/>
    <p:sldId id="1126" r:id="rId31"/>
    <p:sldId id="1147" r:id="rId32"/>
    <p:sldId id="1148" r:id="rId33"/>
    <p:sldId id="1149" r:id="rId34"/>
    <p:sldId id="1150" r:id="rId35"/>
    <p:sldId id="1151" r:id="rId36"/>
    <p:sldId id="274" r:id="rId37"/>
    <p:sldId id="291" r:id="rId38"/>
    <p:sldId id="103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80FE2D-10D3-4D07-8D05-FC6A08DD8146}" v="6" dt="2020-07-23T18:38:46.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dron, Marissa" userId="46e87b60-3f7b-4dde-8997-1d5d90c4a956" providerId="ADAL" clId="{E780FE2D-10D3-4D07-8D05-FC6A08DD8146}"/>
    <pc:docChg chg="undo custSel modSld">
      <pc:chgData name="Waldron, Marissa" userId="46e87b60-3f7b-4dde-8997-1d5d90c4a956" providerId="ADAL" clId="{E780FE2D-10D3-4D07-8D05-FC6A08DD8146}" dt="2020-07-23T18:38:38.584" v="12"/>
      <pc:docMkLst>
        <pc:docMk/>
      </pc:docMkLst>
      <pc:sldChg chg="modTransition">
        <pc:chgData name="Waldron, Marissa" userId="46e87b60-3f7b-4dde-8997-1d5d90c4a956" providerId="ADAL" clId="{E780FE2D-10D3-4D07-8D05-FC6A08DD8146}" dt="2020-07-23T18:38:38.584" v="12"/>
        <pc:sldMkLst>
          <pc:docMk/>
          <pc:sldMk cId="2850938775" sldId="256"/>
        </pc:sldMkLst>
      </pc:sldChg>
      <pc:sldChg chg="modTransition">
        <pc:chgData name="Waldron, Marissa" userId="46e87b60-3f7b-4dde-8997-1d5d90c4a956" providerId="ADAL" clId="{E780FE2D-10D3-4D07-8D05-FC6A08DD8146}" dt="2020-07-22T18:42:47.854" v="11"/>
        <pc:sldMkLst>
          <pc:docMk/>
          <pc:sldMk cId="0" sldId="619"/>
        </pc:sldMkLst>
      </pc:sldChg>
      <pc:sldChg chg="modSp modTransition">
        <pc:chgData name="Waldron, Marissa" userId="46e87b60-3f7b-4dde-8997-1d5d90c4a956" providerId="ADAL" clId="{E780FE2D-10D3-4D07-8D05-FC6A08DD8146}" dt="2020-07-22T18:42:47.854" v="11"/>
        <pc:sldMkLst>
          <pc:docMk/>
          <pc:sldMk cId="0" sldId="623"/>
        </pc:sldMkLst>
        <pc:spChg chg="mod">
          <ac:chgData name="Waldron, Marissa" userId="46e87b60-3f7b-4dde-8997-1d5d90c4a956" providerId="ADAL" clId="{E780FE2D-10D3-4D07-8D05-FC6A08DD8146}" dt="2020-07-22T18:42:47.854" v="11"/>
          <ac:spMkLst>
            <pc:docMk/>
            <pc:sldMk cId="0" sldId="623"/>
            <ac:spMk id="86019" creationId="{14008356-4931-48D7-94AA-33E99F6A992E}"/>
          </ac:spMkLst>
        </pc:spChg>
      </pc:sldChg>
      <pc:sldChg chg="modSp modTransition">
        <pc:chgData name="Waldron, Marissa" userId="46e87b60-3f7b-4dde-8997-1d5d90c4a956" providerId="ADAL" clId="{E780FE2D-10D3-4D07-8D05-FC6A08DD8146}" dt="2020-07-22T18:42:47.854" v="11"/>
        <pc:sldMkLst>
          <pc:docMk/>
          <pc:sldMk cId="0" sldId="624"/>
        </pc:sldMkLst>
        <pc:spChg chg="mod">
          <ac:chgData name="Waldron, Marissa" userId="46e87b60-3f7b-4dde-8997-1d5d90c4a956" providerId="ADAL" clId="{E780FE2D-10D3-4D07-8D05-FC6A08DD8146}" dt="2020-07-22T18:42:47.854" v="11"/>
          <ac:spMkLst>
            <pc:docMk/>
            <pc:sldMk cId="0" sldId="624"/>
            <ac:spMk id="88067" creationId="{ACD1E7B1-1E77-4F1A-BA57-288F46214785}"/>
          </ac:spMkLst>
        </pc:spChg>
      </pc:sldChg>
      <pc:sldChg chg="modTransition">
        <pc:chgData name="Waldron, Marissa" userId="46e87b60-3f7b-4dde-8997-1d5d90c4a956" providerId="ADAL" clId="{E780FE2D-10D3-4D07-8D05-FC6A08DD8146}" dt="2020-07-22T18:42:47.854" v="11"/>
        <pc:sldMkLst>
          <pc:docMk/>
          <pc:sldMk cId="0" sldId="886"/>
        </pc:sldMkLst>
      </pc:sldChg>
      <pc:sldChg chg="modTransition">
        <pc:chgData name="Waldron, Marissa" userId="46e87b60-3f7b-4dde-8997-1d5d90c4a956" providerId="ADAL" clId="{E780FE2D-10D3-4D07-8D05-FC6A08DD8146}" dt="2020-07-22T18:42:47.854" v="11"/>
        <pc:sldMkLst>
          <pc:docMk/>
          <pc:sldMk cId="0" sldId="889"/>
        </pc:sldMkLst>
      </pc:sldChg>
      <pc:sldChg chg="modTransition">
        <pc:chgData name="Waldron, Marissa" userId="46e87b60-3f7b-4dde-8997-1d5d90c4a956" providerId="ADAL" clId="{E780FE2D-10D3-4D07-8D05-FC6A08DD8146}" dt="2020-07-22T18:42:47.854" v="11"/>
        <pc:sldMkLst>
          <pc:docMk/>
          <pc:sldMk cId="0" sldId="894"/>
        </pc:sldMkLst>
      </pc:sldChg>
      <pc:sldChg chg="modTransition">
        <pc:chgData name="Waldron, Marissa" userId="46e87b60-3f7b-4dde-8997-1d5d90c4a956" providerId="ADAL" clId="{E780FE2D-10D3-4D07-8D05-FC6A08DD8146}" dt="2020-07-22T18:42:47.854" v="11"/>
        <pc:sldMkLst>
          <pc:docMk/>
          <pc:sldMk cId="0" sldId="895"/>
        </pc:sldMkLst>
      </pc:sldChg>
      <pc:sldChg chg="modSp modTransition">
        <pc:chgData name="Waldron, Marissa" userId="46e87b60-3f7b-4dde-8997-1d5d90c4a956" providerId="ADAL" clId="{E780FE2D-10D3-4D07-8D05-FC6A08DD8146}" dt="2020-07-22T18:42:47.854" v="11"/>
        <pc:sldMkLst>
          <pc:docMk/>
          <pc:sldMk cId="0" sldId="896"/>
        </pc:sldMkLst>
        <pc:spChg chg="mod">
          <ac:chgData name="Waldron, Marissa" userId="46e87b60-3f7b-4dde-8997-1d5d90c4a956" providerId="ADAL" clId="{E780FE2D-10D3-4D07-8D05-FC6A08DD8146}" dt="2020-07-22T18:42:47.854" v="11"/>
          <ac:spMkLst>
            <pc:docMk/>
            <pc:sldMk cId="0" sldId="896"/>
            <ac:spMk id="135171" creationId="{7A0B0DEE-4C4C-47D8-9C43-3D7B4AF19714}"/>
          </ac:spMkLst>
        </pc:spChg>
      </pc:sldChg>
      <pc:sldChg chg="modTransition">
        <pc:chgData name="Waldron, Marissa" userId="46e87b60-3f7b-4dde-8997-1d5d90c4a956" providerId="ADAL" clId="{E780FE2D-10D3-4D07-8D05-FC6A08DD8146}" dt="2020-07-22T18:42:47.854" v="11"/>
        <pc:sldMkLst>
          <pc:docMk/>
          <pc:sldMk cId="0" sldId="899"/>
        </pc:sldMkLst>
      </pc:sldChg>
      <pc:sldChg chg="modSp modTransition">
        <pc:chgData name="Waldron, Marissa" userId="46e87b60-3f7b-4dde-8997-1d5d90c4a956" providerId="ADAL" clId="{E780FE2D-10D3-4D07-8D05-FC6A08DD8146}" dt="2020-07-22T18:42:47.854" v="11"/>
        <pc:sldMkLst>
          <pc:docMk/>
          <pc:sldMk cId="0" sldId="900"/>
        </pc:sldMkLst>
        <pc:spChg chg="mod">
          <ac:chgData name="Waldron, Marissa" userId="46e87b60-3f7b-4dde-8997-1d5d90c4a956" providerId="ADAL" clId="{E780FE2D-10D3-4D07-8D05-FC6A08DD8146}" dt="2020-07-22T18:42:47.854" v="11"/>
          <ac:spMkLst>
            <pc:docMk/>
            <pc:sldMk cId="0" sldId="900"/>
            <ac:spMk id="322563" creationId="{A3FB0971-2C46-4550-96C9-985ACB82A6EF}"/>
          </ac:spMkLst>
        </pc:spChg>
      </pc:sldChg>
      <pc:sldChg chg="modTransition">
        <pc:chgData name="Waldron, Marissa" userId="46e87b60-3f7b-4dde-8997-1d5d90c4a956" providerId="ADAL" clId="{E780FE2D-10D3-4D07-8D05-FC6A08DD8146}" dt="2020-07-22T18:42:47.854" v="11"/>
        <pc:sldMkLst>
          <pc:docMk/>
          <pc:sldMk cId="0" sldId="901"/>
        </pc:sldMkLst>
      </pc:sldChg>
      <pc:sldChg chg="modTransition">
        <pc:chgData name="Waldron, Marissa" userId="46e87b60-3f7b-4dde-8997-1d5d90c4a956" providerId="ADAL" clId="{E780FE2D-10D3-4D07-8D05-FC6A08DD8146}" dt="2020-07-22T18:42:47.854" v="11"/>
        <pc:sldMkLst>
          <pc:docMk/>
          <pc:sldMk cId="0" sldId="902"/>
        </pc:sldMkLst>
      </pc:sldChg>
      <pc:sldChg chg="modTransition">
        <pc:chgData name="Waldron, Marissa" userId="46e87b60-3f7b-4dde-8997-1d5d90c4a956" providerId="ADAL" clId="{E780FE2D-10D3-4D07-8D05-FC6A08DD8146}" dt="2020-07-22T18:42:47.854" v="11"/>
        <pc:sldMkLst>
          <pc:docMk/>
          <pc:sldMk cId="0" sldId="956"/>
        </pc:sldMkLst>
      </pc:sldChg>
      <pc:sldChg chg="modTransition">
        <pc:chgData name="Waldron, Marissa" userId="46e87b60-3f7b-4dde-8997-1d5d90c4a956" providerId="ADAL" clId="{E780FE2D-10D3-4D07-8D05-FC6A08DD8146}" dt="2020-07-22T18:42:47.854" v="11"/>
        <pc:sldMkLst>
          <pc:docMk/>
          <pc:sldMk cId="0" sldId="1045"/>
        </pc:sldMkLst>
      </pc:sldChg>
      <pc:sldChg chg="modSp modTransition">
        <pc:chgData name="Waldron, Marissa" userId="46e87b60-3f7b-4dde-8997-1d5d90c4a956" providerId="ADAL" clId="{E780FE2D-10D3-4D07-8D05-FC6A08DD8146}" dt="2020-07-22T18:42:47.854" v="11"/>
        <pc:sldMkLst>
          <pc:docMk/>
          <pc:sldMk cId="0" sldId="1046"/>
        </pc:sldMkLst>
        <pc:spChg chg="mod">
          <ac:chgData name="Waldron, Marissa" userId="46e87b60-3f7b-4dde-8997-1d5d90c4a956" providerId="ADAL" clId="{E780FE2D-10D3-4D07-8D05-FC6A08DD8146}" dt="2020-07-22T18:42:47.854" v="11"/>
          <ac:spMkLst>
            <pc:docMk/>
            <pc:sldMk cId="0" sldId="1046"/>
            <ac:spMk id="90115" creationId="{61F66056-D33F-4137-8645-C033F047DC05}"/>
          </ac:spMkLst>
        </pc:spChg>
      </pc:sldChg>
      <pc:sldChg chg="modSp modTransition">
        <pc:chgData name="Waldron, Marissa" userId="46e87b60-3f7b-4dde-8997-1d5d90c4a956" providerId="ADAL" clId="{E780FE2D-10D3-4D07-8D05-FC6A08DD8146}" dt="2020-07-22T18:42:47.854" v="11"/>
        <pc:sldMkLst>
          <pc:docMk/>
          <pc:sldMk cId="0" sldId="1047"/>
        </pc:sldMkLst>
        <pc:spChg chg="mod">
          <ac:chgData name="Waldron, Marissa" userId="46e87b60-3f7b-4dde-8997-1d5d90c4a956" providerId="ADAL" clId="{E780FE2D-10D3-4D07-8D05-FC6A08DD8146}" dt="2020-07-22T18:42:47.854" v="11"/>
          <ac:spMkLst>
            <pc:docMk/>
            <pc:sldMk cId="0" sldId="1047"/>
            <ac:spMk id="83971" creationId="{25F57A72-254C-4704-B8F3-3A490D7E34E9}"/>
          </ac:spMkLst>
        </pc:spChg>
      </pc:sldChg>
      <pc:sldChg chg="modSp modTransition">
        <pc:chgData name="Waldron, Marissa" userId="46e87b60-3f7b-4dde-8997-1d5d90c4a956" providerId="ADAL" clId="{E780FE2D-10D3-4D07-8D05-FC6A08DD8146}" dt="2020-07-22T18:42:47.854" v="11"/>
        <pc:sldMkLst>
          <pc:docMk/>
          <pc:sldMk cId="0" sldId="1048"/>
        </pc:sldMkLst>
        <pc:spChg chg="mod">
          <ac:chgData name="Waldron, Marissa" userId="46e87b60-3f7b-4dde-8997-1d5d90c4a956" providerId="ADAL" clId="{E780FE2D-10D3-4D07-8D05-FC6A08DD8146}" dt="2020-07-22T18:42:47.854" v="11"/>
          <ac:spMkLst>
            <pc:docMk/>
            <pc:sldMk cId="0" sldId="1048"/>
            <ac:spMk id="2" creationId="{2C56569C-0A72-41A0-BCEB-EA3BF1AF4BDC}"/>
          </ac:spMkLst>
        </pc:spChg>
        <pc:spChg chg="mod">
          <ac:chgData name="Waldron, Marissa" userId="46e87b60-3f7b-4dde-8997-1d5d90c4a956" providerId="ADAL" clId="{E780FE2D-10D3-4D07-8D05-FC6A08DD8146}" dt="2020-07-22T18:42:47.854" v="11"/>
          <ac:spMkLst>
            <pc:docMk/>
            <pc:sldMk cId="0" sldId="1048"/>
            <ac:spMk id="3" creationId="{83380851-2A5E-4835-A882-9F12695D53AD}"/>
          </ac:spMkLst>
        </pc:spChg>
      </pc:sldChg>
      <pc:sldChg chg="modTransition">
        <pc:chgData name="Waldron, Marissa" userId="46e87b60-3f7b-4dde-8997-1d5d90c4a956" providerId="ADAL" clId="{E780FE2D-10D3-4D07-8D05-FC6A08DD8146}" dt="2020-07-22T18:42:47.854" v="11"/>
        <pc:sldMkLst>
          <pc:docMk/>
          <pc:sldMk cId="0" sldId="1075"/>
        </pc:sldMkLst>
      </pc:sldChg>
      <pc:sldChg chg="modTransition">
        <pc:chgData name="Waldron, Marissa" userId="46e87b60-3f7b-4dde-8997-1d5d90c4a956" providerId="ADAL" clId="{E780FE2D-10D3-4D07-8D05-FC6A08DD8146}" dt="2020-07-22T18:42:47.854" v="11"/>
        <pc:sldMkLst>
          <pc:docMk/>
          <pc:sldMk cId="0" sldId="1126"/>
        </pc:sldMkLst>
      </pc:sldChg>
      <pc:sldChg chg="modSp modTransition">
        <pc:chgData name="Waldron, Marissa" userId="46e87b60-3f7b-4dde-8997-1d5d90c4a956" providerId="ADAL" clId="{E780FE2D-10D3-4D07-8D05-FC6A08DD8146}" dt="2020-07-22T18:42:47.854" v="11"/>
        <pc:sldMkLst>
          <pc:docMk/>
          <pc:sldMk cId="0" sldId="1127"/>
        </pc:sldMkLst>
        <pc:spChg chg="mod">
          <ac:chgData name="Waldron, Marissa" userId="46e87b60-3f7b-4dde-8997-1d5d90c4a956" providerId="ADAL" clId="{E780FE2D-10D3-4D07-8D05-FC6A08DD8146}" dt="2020-07-22T18:42:47.854" v="11"/>
          <ac:spMkLst>
            <pc:docMk/>
            <pc:sldMk cId="0" sldId="1127"/>
            <ac:spMk id="2" creationId="{4E2B7046-BF08-406B-AEF5-B7A72FB801BA}"/>
          </ac:spMkLst>
        </pc:spChg>
      </pc:sldChg>
      <pc:sldChg chg="modTransition">
        <pc:chgData name="Waldron, Marissa" userId="46e87b60-3f7b-4dde-8997-1d5d90c4a956" providerId="ADAL" clId="{E780FE2D-10D3-4D07-8D05-FC6A08DD8146}" dt="2020-07-22T18:42:47.854" v="11"/>
        <pc:sldMkLst>
          <pc:docMk/>
          <pc:sldMk cId="0" sldId="112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2DCCE6-53DF-4381-BAAD-AB9FCBC371B1}"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69BF2832-487E-410F-99DD-303E4740DE43}">
      <dgm:prSet/>
      <dgm:spPr/>
      <dgm:t>
        <a:bodyPr/>
        <a:lstStyle/>
        <a:p>
          <a:r>
            <a:rPr lang="en-US"/>
            <a:t>Receive</a:t>
          </a:r>
        </a:p>
      </dgm:t>
    </dgm:pt>
    <dgm:pt modelId="{96E13B6F-B967-4A54-B27C-8BA42F8E84A8}" type="parTrans" cxnId="{0A55A0EB-BF90-4AC3-AD1C-04FA51BE2EDE}">
      <dgm:prSet/>
      <dgm:spPr/>
      <dgm:t>
        <a:bodyPr/>
        <a:lstStyle/>
        <a:p>
          <a:endParaRPr lang="en-US"/>
        </a:p>
      </dgm:t>
    </dgm:pt>
    <dgm:pt modelId="{DF7BB936-58DD-4DD1-907A-D8F6A19B1B03}" type="sibTrans" cxnId="{0A55A0EB-BF90-4AC3-AD1C-04FA51BE2EDE}">
      <dgm:prSet/>
      <dgm:spPr/>
      <dgm:t>
        <a:bodyPr/>
        <a:lstStyle/>
        <a:p>
          <a:endParaRPr lang="en-US"/>
        </a:p>
      </dgm:t>
    </dgm:pt>
    <dgm:pt modelId="{402C5FC5-E3F9-4149-A887-D8EBD6A1C339}">
      <dgm:prSet/>
      <dgm:spPr/>
      <dgm:t>
        <a:bodyPr/>
        <a:lstStyle/>
        <a:p>
          <a:r>
            <a:rPr lang="en-US" dirty="0"/>
            <a:t>1.)  You will receive:</a:t>
          </a:r>
        </a:p>
      </dgm:t>
    </dgm:pt>
    <dgm:pt modelId="{C055EA20-F11D-40EE-82E1-83B5C767147F}" type="parTrans" cxnId="{3E330D3B-44D4-484F-850F-AE14FB5D316C}">
      <dgm:prSet/>
      <dgm:spPr/>
      <dgm:t>
        <a:bodyPr/>
        <a:lstStyle/>
        <a:p>
          <a:endParaRPr lang="en-US"/>
        </a:p>
      </dgm:t>
    </dgm:pt>
    <dgm:pt modelId="{5BED5962-E96C-4B42-AC4C-13D598EFDF43}" type="sibTrans" cxnId="{3E330D3B-44D4-484F-850F-AE14FB5D316C}">
      <dgm:prSet/>
      <dgm:spPr/>
      <dgm:t>
        <a:bodyPr/>
        <a:lstStyle/>
        <a:p>
          <a:endParaRPr lang="en-US"/>
        </a:p>
      </dgm:t>
    </dgm:pt>
    <dgm:pt modelId="{277A906E-EDF6-41CF-B094-C55B007CE223}">
      <dgm:prSet/>
      <dgm:spPr/>
      <dgm:t>
        <a:bodyPr/>
        <a:lstStyle/>
        <a:p>
          <a:r>
            <a:rPr lang="en-US"/>
            <a:t>Administrative Review and Appointment Letter</a:t>
          </a:r>
        </a:p>
      </dgm:t>
    </dgm:pt>
    <dgm:pt modelId="{5E62EFB8-BF99-46C5-9F35-30F1F4BAD987}" type="parTrans" cxnId="{DCE7F3A3-56E0-4DA5-BA84-0B7DCEEA89D3}">
      <dgm:prSet/>
      <dgm:spPr/>
      <dgm:t>
        <a:bodyPr/>
        <a:lstStyle/>
        <a:p>
          <a:endParaRPr lang="en-US"/>
        </a:p>
      </dgm:t>
    </dgm:pt>
    <dgm:pt modelId="{F07029FF-8583-4FC8-9DBA-9E17962B9512}" type="sibTrans" cxnId="{DCE7F3A3-56E0-4DA5-BA84-0B7DCEEA89D3}">
      <dgm:prSet/>
      <dgm:spPr/>
      <dgm:t>
        <a:bodyPr/>
        <a:lstStyle/>
        <a:p>
          <a:endParaRPr lang="en-US"/>
        </a:p>
      </dgm:t>
    </dgm:pt>
    <dgm:pt modelId="{CF73B99B-A72C-4488-B789-3B81779FC7AC}">
      <dgm:prSet/>
      <dgm:spPr/>
      <dgm:t>
        <a:bodyPr/>
        <a:lstStyle/>
        <a:p>
          <a:r>
            <a:rPr lang="en-US"/>
            <a:t>Administrative Review Checklist </a:t>
          </a:r>
        </a:p>
      </dgm:t>
    </dgm:pt>
    <dgm:pt modelId="{015D6B5C-DA08-4791-84F9-43EAA9D926A9}" type="parTrans" cxnId="{54CC0D3E-19AE-4286-BA6C-A0EA9A1A1CC5}">
      <dgm:prSet/>
      <dgm:spPr/>
      <dgm:t>
        <a:bodyPr/>
        <a:lstStyle/>
        <a:p>
          <a:endParaRPr lang="en-US"/>
        </a:p>
      </dgm:t>
    </dgm:pt>
    <dgm:pt modelId="{1FD7F2B9-1F6A-4C20-9332-7A54C62CD8E2}" type="sibTrans" cxnId="{54CC0D3E-19AE-4286-BA6C-A0EA9A1A1CC5}">
      <dgm:prSet/>
      <dgm:spPr/>
      <dgm:t>
        <a:bodyPr/>
        <a:lstStyle/>
        <a:p>
          <a:endParaRPr lang="en-US"/>
        </a:p>
      </dgm:t>
    </dgm:pt>
    <dgm:pt modelId="{7E24E724-3C6D-49BB-B627-8BA5DEBC7573}">
      <dgm:prSet/>
      <dgm:spPr/>
      <dgm:t>
        <a:bodyPr/>
        <a:lstStyle/>
        <a:p>
          <a:r>
            <a:rPr lang="en-US"/>
            <a:t>Administrative Pre-view Fact Sheet</a:t>
          </a:r>
        </a:p>
      </dgm:t>
    </dgm:pt>
    <dgm:pt modelId="{CCECA710-B6B1-441F-ABA2-5A4C68B4056B}" type="parTrans" cxnId="{394D22F5-B26D-41F0-B0D2-1A683417FE63}">
      <dgm:prSet/>
      <dgm:spPr/>
      <dgm:t>
        <a:bodyPr/>
        <a:lstStyle/>
        <a:p>
          <a:endParaRPr lang="en-US"/>
        </a:p>
      </dgm:t>
    </dgm:pt>
    <dgm:pt modelId="{4884A5BA-7AF1-4CEA-8E00-D935314BBBF8}" type="sibTrans" cxnId="{394D22F5-B26D-41F0-B0D2-1A683417FE63}">
      <dgm:prSet/>
      <dgm:spPr/>
      <dgm:t>
        <a:bodyPr/>
        <a:lstStyle/>
        <a:p>
          <a:endParaRPr lang="en-US"/>
        </a:p>
      </dgm:t>
    </dgm:pt>
    <dgm:pt modelId="{DB7AA4CF-02A1-482E-AA64-A538806C5DB6}">
      <dgm:prSet/>
      <dgm:spPr/>
      <dgm:t>
        <a:bodyPr/>
        <a:lstStyle/>
        <a:p>
          <a:r>
            <a:rPr lang="en-US"/>
            <a:t>Prepare</a:t>
          </a:r>
        </a:p>
      </dgm:t>
    </dgm:pt>
    <dgm:pt modelId="{9D6B760D-ACA0-4D83-B12A-687F19903DA1}" type="parTrans" cxnId="{81B0E35A-4024-4F45-845A-4E11F3415344}">
      <dgm:prSet/>
      <dgm:spPr/>
      <dgm:t>
        <a:bodyPr/>
        <a:lstStyle/>
        <a:p>
          <a:endParaRPr lang="en-US"/>
        </a:p>
      </dgm:t>
    </dgm:pt>
    <dgm:pt modelId="{28FC7BE7-B8E0-4257-93DC-150620F286C4}" type="sibTrans" cxnId="{81B0E35A-4024-4F45-845A-4E11F3415344}">
      <dgm:prSet/>
      <dgm:spPr/>
      <dgm:t>
        <a:bodyPr/>
        <a:lstStyle/>
        <a:p>
          <a:endParaRPr lang="en-US"/>
        </a:p>
      </dgm:t>
    </dgm:pt>
    <dgm:pt modelId="{86CC0D3F-6CF5-44A0-BC6C-7161DDDB923F}">
      <dgm:prSet/>
      <dgm:spPr/>
      <dgm:t>
        <a:bodyPr/>
        <a:lstStyle/>
        <a:p>
          <a:r>
            <a:rPr lang="en-US" dirty="0"/>
            <a:t>2.)  Prepare your institution</a:t>
          </a:r>
        </a:p>
        <a:p>
          <a:r>
            <a:rPr lang="en-US" dirty="0"/>
            <a:t> (clean facility, post required documents, recordkeeping standards, etc.).</a:t>
          </a:r>
        </a:p>
      </dgm:t>
    </dgm:pt>
    <dgm:pt modelId="{2AC15567-7500-4100-AD53-ABB6026D6DD4}" type="parTrans" cxnId="{E4BBEA20-A72F-4EF1-89BE-6E6E261CABDC}">
      <dgm:prSet/>
      <dgm:spPr/>
      <dgm:t>
        <a:bodyPr/>
        <a:lstStyle/>
        <a:p>
          <a:endParaRPr lang="en-US"/>
        </a:p>
      </dgm:t>
    </dgm:pt>
    <dgm:pt modelId="{C891B860-3424-42CC-976A-0B58A6732ADB}" type="sibTrans" cxnId="{E4BBEA20-A72F-4EF1-89BE-6E6E261CABDC}">
      <dgm:prSet/>
      <dgm:spPr/>
      <dgm:t>
        <a:bodyPr/>
        <a:lstStyle/>
        <a:p>
          <a:endParaRPr lang="en-US"/>
        </a:p>
      </dgm:t>
    </dgm:pt>
    <dgm:pt modelId="{2A7A923A-1011-470A-A5E3-0D981464912A}">
      <dgm:prSet/>
      <dgm:spPr/>
      <dgm:t>
        <a:bodyPr/>
        <a:lstStyle/>
        <a:p>
          <a:r>
            <a:rPr lang="en-US"/>
            <a:t>Review</a:t>
          </a:r>
        </a:p>
      </dgm:t>
    </dgm:pt>
    <dgm:pt modelId="{103B9E21-AE88-4D0D-A2A0-F11064144BCC}" type="parTrans" cxnId="{E43E46A5-20AB-4E97-B3E5-3D197E9F081D}">
      <dgm:prSet/>
      <dgm:spPr/>
      <dgm:t>
        <a:bodyPr/>
        <a:lstStyle/>
        <a:p>
          <a:endParaRPr lang="en-US"/>
        </a:p>
      </dgm:t>
    </dgm:pt>
    <dgm:pt modelId="{C8994C96-4771-4900-8901-CAA2DEA61558}" type="sibTrans" cxnId="{E43E46A5-20AB-4E97-B3E5-3D197E9F081D}">
      <dgm:prSet/>
      <dgm:spPr/>
      <dgm:t>
        <a:bodyPr/>
        <a:lstStyle/>
        <a:p>
          <a:endParaRPr lang="en-US"/>
        </a:p>
      </dgm:t>
    </dgm:pt>
    <dgm:pt modelId="{80761667-FDB7-4200-8C2E-3F9B486D037F}">
      <dgm:prSet/>
      <dgm:spPr/>
      <dgm:t>
        <a:bodyPr/>
        <a:lstStyle/>
        <a:p>
          <a:r>
            <a:rPr lang="en-US" dirty="0"/>
            <a:t>3.)  Review CACFP Procedures </a:t>
          </a:r>
        </a:p>
        <a:p>
          <a:r>
            <a:rPr lang="en-US" dirty="0"/>
            <a:t>(meal counts, daily attendance, CACFP contracts, etc.).</a:t>
          </a:r>
        </a:p>
      </dgm:t>
    </dgm:pt>
    <dgm:pt modelId="{D55E9229-1794-44E5-AE09-07D232E888F2}" type="parTrans" cxnId="{BF558227-032D-4405-B9D8-765E6F92E088}">
      <dgm:prSet/>
      <dgm:spPr/>
      <dgm:t>
        <a:bodyPr/>
        <a:lstStyle/>
        <a:p>
          <a:endParaRPr lang="en-US"/>
        </a:p>
      </dgm:t>
    </dgm:pt>
    <dgm:pt modelId="{9BC56105-C44F-47ED-9718-A59BFC8CB3A3}" type="sibTrans" cxnId="{BF558227-032D-4405-B9D8-765E6F92E088}">
      <dgm:prSet/>
      <dgm:spPr/>
      <dgm:t>
        <a:bodyPr/>
        <a:lstStyle/>
        <a:p>
          <a:endParaRPr lang="en-US"/>
        </a:p>
      </dgm:t>
    </dgm:pt>
    <dgm:pt modelId="{8618C979-5BE1-4C31-95BF-29326FA12CDD}" type="pres">
      <dgm:prSet presAssocID="{882DCCE6-53DF-4381-BAAD-AB9FCBC371B1}" presName="Name0" presStyleCnt="0">
        <dgm:presLayoutVars>
          <dgm:dir/>
          <dgm:animLvl val="lvl"/>
          <dgm:resizeHandles val="exact"/>
        </dgm:presLayoutVars>
      </dgm:prSet>
      <dgm:spPr/>
    </dgm:pt>
    <dgm:pt modelId="{E5F4A97D-B96D-44D5-BF28-568AFA09E3B4}" type="pres">
      <dgm:prSet presAssocID="{69BF2832-487E-410F-99DD-303E4740DE43}" presName="composite" presStyleCnt="0"/>
      <dgm:spPr/>
    </dgm:pt>
    <dgm:pt modelId="{C14D3211-31FA-4CB5-9F1A-88CC7EC9D9BD}" type="pres">
      <dgm:prSet presAssocID="{69BF2832-487E-410F-99DD-303E4740DE43}" presName="parTx" presStyleLbl="alignNode1" presStyleIdx="0" presStyleCnt="3">
        <dgm:presLayoutVars>
          <dgm:chMax val="0"/>
          <dgm:chPref val="0"/>
        </dgm:presLayoutVars>
      </dgm:prSet>
      <dgm:spPr/>
    </dgm:pt>
    <dgm:pt modelId="{D51AA668-6D39-48FD-A53C-C0B18A2C0754}" type="pres">
      <dgm:prSet presAssocID="{69BF2832-487E-410F-99DD-303E4740DE43}" presName="desTx" presStyleLbl="alignAccFollowNode1" presStyleIdx="0" presStyleCnt="3">
        <dgm:presLayoutVars/>
      </dgm:prSet>
      <dgm:spPr/>
    </dgm:pt>
    <dgm:pt modelId="{4B1C8C4D-3BAB-451D-B01D-92CD6A38E36C}" type="pres">
      <dgm:prSet presAssocID="{DF7BB936-58DD-4DD1-907A-D8F6A19B1B03}" presName="space" presStyleCnt="0"/>
      <dgm:spPr/>
    </dgm:pt>
    <dgm:pt modelId="{B13B9C1D-19F9-47F6-986C-7B86017A2DBC}" type="pres">
      <dgm:prSet presAssocID="{DB7AA4CF-02A1-482E-AA64-A538806C5DB6}" presName="composite" presStyleCnt="0"/>
      <dgm:spPr/>
    </dgm:pt>
    <dgm:pt modelId="{51ABDF2F-50B1-46AC-96F2-3836446A574B}" type="pres">
      <dgm:prSet presAssocID="{DB7AA4CF-02A1-482E-AA64-A538806C5DB6}" presName="parTx" presStyleLbl="alignNode1" presStyleIdx="1" presStyleCnt="3">
        <dgm:presLayoutVars>
          <dgm:chMax val="0"/>
          <dgm:chPref val="0"/>
        </dgm:presLayoutVars>
      </dgm:prSet>
      <dgm:spPr/>
    </dgm:pt>
    <dgm:pt modelId="{AACD56E3-27B9-43AC-9439-5A8716D7AF82}" type="pres">
      <dgm:prSet presAssocID="{DB7AA4CF-02A1-482E-AA64-A538806C5DB6}" presName="desTx" presStyleLbl="alignAccFollowNode1" presStyleIdx="1" presStyleCnt="3">
        <dgm:presLayoutVars/>
      </dgm:prSet>
      <dgm:spPr/>
    </dgm:pt>
    <dgm:pt modelId="{C64BC2DA-9BB6-480E-A87C-DA449AB611B8}" type="pres">
      <dgm:prSet presAssocID="{28FC7BE7-B8E0-4257-93DC-150620F286C4}" presName="space" presStyleCnt="0"/>
      <dgm:spPr/>
    </dgm:pt>
    <dgm:pt modelId="{8116705F-964F-446E-B164-19C12B7D0520}" type="pres">
      <dgm:prSet presAssocID="{2A7A923A-1011-470A-A5E3-0D981464912A}" presName="composite" presStyleCnt="0"/>
      <dgm:spPr/>
    </dgm:pt>
    <dgm:pt modelId="{D43D0A45-FD64-44DD-BAB2-A885B5ED857C}" type="pres">
      <dgm:prSet presAssocID="{2A7A923A-1011-470A-A5E3-0D981464912A}" presName="parTx" presStyleLbl="alignNode1" presStyleIdx="2" presStyleCnt="3">
        <dgm:presLayoutVars>
          <dgm:chMax val="0"/>
          <dgm:chPref val="0"/>
        </dgm:presLayoutVars>
      </dgm:prSet>
      <dgm:spPr/>
    </dgm:pt>
    <dgm:pt modelId="{E03F5772-FAEF-4067-A62C-5413E7E8A11B}" type="pres">
      <dgm:prSet presAssocID="{2A7A923A-1011-470A-A5E3-0D981464912A}" presName="desTx" presStyleLbl="alignAccFollowNode1" presStyleIdx="2" presStyleCnt="3">
        <dgm:presLayoutVars/>
      </dgm:prSet>
      <dgm:spPr/>
    </dgm:pt>
  </dgm:ptLst>
  <dgm:cxnLst>
    <dgm:cxn modelId="{0D767011-3F2F-4EFF-8514-85618F5CDF28}" type="presOf" srcId="{CF73B99B-A72C-4488-B789-3B81779FC7AC}" destId="{D51AA668-6D39-48FD-A53C-C0B18A2C0754}" srcOrd="0" destOrd="2" presId="urn:microsoft.com/office/officeart/2016/7/layout/ChevronBlockProcess"/>
    <dgm:cxn modelId="{E82BBF14-A23D-4B70-94A5-BDBE87BB6086}" type="presOf" srcId="{7E24E724-3C6D-49BB-B627-8BA5DEBC7573}" destId="{D51AA668-6D39-48FD-A53C-C0B18A2C0754}" srcOrd="0" destOrd="3" presId="urn:microsoft.com/office/officeart/2016/7/layout/ChevronBlockProcess"/>
    <dgm:cxn modelId="{E4BBEA20-A72F-4EF1-89BE-6E6E261CABDC}" srcId="{DB7AA4CF-02A1-482E-AA64-A538806C5DB6}" destId="{86CC0D3F-6CF5-44A0-BC6C-7161DDDB923F}" srcOrd="0" destOrd="0" parTransId="{2AC15567-7500-4100-AD53-ABB6026D6DD4}" sibTransId="{C891B860-3424-42CC-976A-0B58A6732ADB}"/>
    <dgm:cxn modelId="{BF558227-032D-4405-B9D8-765E6F92E088}" srcId="{2A7A923A-1011-470A-A5E3-0D981464912A}" destId="{80761667-FDB7-4200-8C2E-3F9B486D037F}" srcOrd="0" destOrd="0" parTransId="{D55E9229-1794-44E5-AE09-07D232E888F2}" sibTransId="{9BC56105-C44F-47ED-9718-A59BFC8CB3A3}"/>
    <dgm:cxn modelId="{5528F72F-3735-438B-AA6B-0271A909C1E9}" type="presOf" srcId="{69BF2832-487E-410F-99DD-303E4740DE43}" destId="{C14D3211-31FA-4CB5-9F1A-88CC7EC9D9BD}" srcOrd="0" destOrd="0" presId="urn:microsoft.com/office/officeart/2016/7/layout/ChevronBlockProcess"/>
    <dgm:cxn modelId="{438C9836-3967-43B9-8ED7-A74B457DFABF}" type="presOf" srcId="{402C5FC5-E3F9-4149-A887-D8EBD6A1C339}" destId="{D51AA668-6D39-48FD-A53C-C0B18A2C0754}" srcOrd="0" destOrd="0" presId="urn:microsoft.com/office/officeart/2016/7/layout/ChevronBlockProcess"/>
    <dgm:cxn modelId="{3E330D3B-44D4-484F-850F-AE14FB5D316C}" srcId="{69BF2832-487E-410F-99DD-303E4740DE43}" destId="{402C5FC5-E3F9-4149-A887-D8EBD6A1C339}" srcOrd="0" destOrd="0" parTransId="{C055EA20-F11D-40EE-82E1-83B5C767147F}" sibTransId="{5BED5962-E96C-4B42-AC4C-13D598EFDF43}"/>
    <dgm:cxn modelId="{54CC0D3E-19AE-4286-BA6C-A0EA9A1A1CC5}" srcId="{402C5FC5-E3F9-4149-A887-D8EBD6A1C339}" destId="{CF73B99B-A72C-4488-B789-3B81779FC7AC}" srcOrd="1" destOrd="0" parTransId="{015D6B5C-DA08-4791-84F9-43EAA9D926A9}" sibTransId="{1FD7F2B9-1F6A-4C20-9332-7A54C62CD8E2}"/>
    <dgm:cxn modelId="{E9CBF569-744B-4523-9BDE-A827CB67DBB5}" type="presOf" srcId="{277A906E-EDF6-41CF-B094-C55B007CE223}" destId="{D51AA668-6D39-48FD-A53C-C0B18A2C0754}" srcOrd="0" destOrd="1" presId="urn:microsoft.com/office/officeart/2016/7/layout/ChevronBlockProcess"/>
    <dgm:cxn modelId="{C021817A-2DFD-4875-9897-733535A0A2CA}" type="presOf" srcId="{2A7A923A-1011-470A-A5E3-0D981464912A}" destId="{D43D0A45-FD64-44DD-BAB2-A885B5ED857C}" srcOrd="0" destOrd="0" presId="urn:microsoft.com/office/officeart/2016/7/layout/ChevronBlockProcess"/>
    <dgm:cxn modelId="{81B0E35A-4024-4F45-845A-4E11F3415344}" srcId="{882DCCE6-53DF-4381-BAAD-AB9FCBC371B1}" destId="{DB7AA4CF-02A1-482E-AA64-A538806C5DB6}" srcOrd="1" destOrd="0" parTransId="{9D6B760D-ACA0-4D83-B12A-687F19903DA1}" sibTransId="{28FC7BE7-B8E0-4257-93DC-150620F286C4}"/>
    <dgm:cxn modelId="{DCE7F3A3-56E0-4DA5-BA84-0B7DCEEA89D3}" srcId="{402C5FC5-E3F9-4149-A887-D8EBD6A1C339}" destId="{277A906E-EDF6-41CF-B094-C55B007CE223}" srcOrd="0" destOrd="0" parTransId="{5E62EFB8-BF99-46C5-9F35-30F1F4BAD987}" sibTransId="{F07029FF-8583-4FC8-9DBA-9E17962B9512}"/>
    <dgm:cxn modelId="{E43E46A5-20AB-4E97-B3E5-3D197E9F081D}" srcId="{882DCCE6-53DF-4381-BAAD-AB9FCBC371B1}" destId="{2A7A923A-1011-470A-A5E3-0D981464912A}" srcOrd="2" destOrd="0" parTransId="{103B9E21-AE88-4D0D-A2A0-F11064144BCC}" sibTransId="{C8994C96-4771-4900-8901-CAA2DEA61558}"/>
    <dgm:cxn modelId="{58B5E0AB-18F3-43C5-B89C-FB469F6AC71F}" type="presOf" srcId="{882DCCE6-53DF-4381-BAAD-AB9FCBC371B1}" destId="{8618C979-5BE1-4C31-95BF-29326FA12CDD}" srcOrd="0" destOrd="0" presId="urn:microsoft.com/office/officeart/2016/7/layout/ChevronBlockProcess"/>
    <dgm:cxn modelId="{B8A942DE-6FAF-4C0A-99E7-51B10EB13BB8}" type="presOf" srcId="{80761667-FDB7-4200-8C2E-3F9B486D037F}" destId="{E03F5772-FAEF-4067-A62C-5413E7E8A11B}" srcOrd="0" destOrd="0" presId="urn:microsoft.com/office/officeart/2016/7/layout/ChevronBlockProcess"/>
    <dgm:cxn modelId="{46F537E4-7AF2-4931-871E-D9CC99C72B82}" type="presOf" srcId="{DB7AA4CF-02A1-482E-AA64-A538806C5DB6}" destId="{51ABDF2F-50B1-46AC-96F2-3836446A574B}" srcOrd="0" destOrd="0" presId="urn:microsoft.com/office/officeart/2016/7/layout/ChevronBlockProcess"/>
    <dgm:cxn modelId="{0A55A0EB-BF90-4AC3-AD1C-04FA51BE2EDE}" srcId="{882DCCE6-53DF-4381-BAAD-AB9FCBC371B1}" destId="{69BF2832-487E-410F-99DD-303E4740DE43}" srcOrd="0" destOrd="0" parTransId="{96E13B6F-B967-4A54-B27C-8BA42F8E84A8}" sibTransId="{DF7BB936-58DD-4DD1-907A-D8F6A19B1B03}"/>
    <dgm:cxn modelId="{AEFCC5F0-F6D7-40F8-AF62-AB9719C2E02A}" type="presOf" srcId="{86CC0D3F-6CF5-44A0-BC6C-7161DDDB923F}" destId="{AACD56E3-27B9-43AC-9439-5A8716D7AF82}" srcOrd="0" destOrd="0" presId="urn:microsoft.com/office/officeart/2016/7/layout/ChevronBlockProcess"/>
    <dgm:cxn modelId="{394D22F5-B26D-41F0-B0D2-1A683417FE63}" srcId="{402C5FC5-E3F9-4149-A887-D8EBD6A1C339}" destId="{7E24E724-3C6D-49BB-B627-8BA5DEBC7573}" srcOrd="2" destOrd="0" parTransId="{CCECA710-B6B1-441F-ABA2-5A4C68B4056B}" sibTransId="{4884A5BA-7AF1-4CEA-8E00-D935314BBBF8}"/>
    <dgm:cxn modelId="{4CB603D2-DA31-4C48-937B-7485F7C8247E}" type="presParOf" srcId="{8618C979-5BE1-4C31-95BF-29326FA12CDD}" destId="{E5F4A97D-B96D-44D5-BF28-568AFA09E3B4}" srcOrd="0" destOrd="0" presId="urn:microsoft.com/office/officeart/2016/7/layout/ChevronBlockProcess"/>
    <dgm:cxn modelId="{3A7F079C-1F2F-43A1-A83E-8166785C7F99}" type="presParOf" srcId="{E5F4A97D-B96D-44D5-BF28-568AFA09E3B4}" destId="{C14D3211-31FA-4CB5-9F1A-88CC7EC9D9BD}" srcOrd="0" destOrd="0" presId="urn:microsoft.com/office/officeart/2016/7/layout/ChevronBlockProcess"/>
    <dgm:cxn modelId="{8090FF0E-7D4F-4587-9FF5-CE8B8A0B70A2}" type="presParOf" srcId="{E5F4A97D-B96D-44D5-BF28-568AFA09E3B4}" destId="{D51AA668-6D39-48FD-A53C-C0B18A2C0754}" srcOrd="1" destOrd="0" presId="urn:microsoft.com/office/officeart/2016/7/layout/ChevronBlockProcess"/>
    <dgm:cxn modelId="{52D81A76-8DD8-441D-86C0-FEE40ECBC81C}" type="presParOf" srcId="{8618C979-5BE1-4C31-95BF-29326FA12CDD}" destId="{4B1C8C4D-3BAB-451D-B01D-92CD6A38E36C}" srcOrd="1" destOrd="0" presId="urn:microsoft.com/office/officeart/2016/7/layout/ChevronBlockProcess"/>
    <dgm:cxn modelId="{1ED631D5-DD70-4E99-B9BA-6366272F450B}" type="presParOf" srcId="{8618C979-5BE1-4C31-95BF-29326FA12CDD}" destId="{B13B9C1D-19F9-47F6-986C-7B86017A2DBC}" srcOrd="2" destOrd="0" presId="urn:microsoft.com/office/officeart/2016/7/layout/ChevronBlockProcess"/>
    <dgm:cxn modelId="{632820C4-E1AD-4708-B708-AD1AED5E2D48}" type="presParOf" srcId="{B13B9C1D-19F9-47F6-986C-7B86017A2DBC}" destId="{51ABDF2F-50B1-46AC-96F2-3836446A574B}" srcOrd="0" destOrd="0" presId="urn:microsoft.com/office/officeart/2016/7/layout/ChevronBlockProcess"/>
    <dgm:cxn modelId="{4FF4C099-39D6-4C6D-883B-575B01DD7BE3}" type="presParOf" srcId="{B13B9C1D-19F9-47F6-986C-7B86017A2DBC}" destId="{AACD56E3-27B9-43AC-9439-5A8716D7AF82}" srcOrd="1" destOrd="0" presId="urn:microsoft.com/office/officeart/2016/7/layout/ChevronBlockProcess"/>
    <dgm:cxn modelId="{07808A15-46C5-47B5-AF6F-01CFAA4085A3}" type="presParOf" srcId="{8618C979-5BE1-4C31-95BF-29326FA12CDD}" destId="{C64BC2DA-9BB6-480E-A87C-DA449AB611B8}" srcOrd="3" destOrd="0" presId="urn:microsoft.com/office/officeart/2016/7/layout/ChevronBlockProcess"/>
    <dgm:cxn modelId="{AF871AD4-CF95-4ACA-9B4C-480B374EDBC5}" type="presParOf" srcId="{8618C979-5BE1-4C31-95BF-29326FA12CDD}" destId="{8116705F-964F-446E-B164-19C12B7D0520}" srcOrd="4" destOrd="0" presId="urn:microsoft.com/office/officeart/2016/7/layout/ChevronBlockProcess"/>
    <dgm:cxn modelId="{5EBA5B6F-1748-4E5F-BE2C-54FB23956DC1}" type="presParOf" srcId="{8116705F-964F-446E-B164-19C12B7D0520}" destId="{D43D0A45-FD64-44DD-BAB2-A885B5ED857C}" srcOrd="0" destOrd="0" presId="urn:microsoft.com/office/officeart/2016/7/layout/ChevronBlockProcess"/>
    <dgm:cxn modelId="{56E3F2B5-4B1F-4C99-88F6-7959B5159225}" type="presParOf" srcId="{8116705F-964F-446E-B164-19C12B7D0520}" destId="{E03F5772-FAEF-4067-A62C-5413E7E8A11B}"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D3211-31FA-4CB5-9F1A-88CC7EC9D9BD}">
      <dsp:nvSpPr>
        <dsp:cNvPr id="0" name=""/>
        <dsp:cNvSpPr/>
      </dsp:nvSpPr>
      <dsp:spPr>
        <a:xfrm>
          <a:off x="7300" y="90926"/>
          <a:ext cx="2889196" cy="866759"/>
        </a:xfrm>
        <a:prstGeom prst="chevron">
          <a:avLst>
            <a:gd name="adj" fmla="val 3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021" tIns="107021" rIns="107021" bIns="107021" numCol="1" spcCol="1270" anchor="ctr" anchorCtr="0">
          <a:noAutofit/>
        </a:bodyPr>
        <a:lstStyle/>
        <a:p>
          <a:pPr marL="0" lvl="0" indent="0" algn="ctr" defTabSz="1244600">
            <a:lnSpc>
              <a:spcPct val="90000"/>
            </a:lnSpc>
            <a:spcBef>
              <a:spcPct val="0"/>
            </a:spcBef>
            <a:spcAft>
              <a:spcPct val="35000"/>
            </a:spcAft>
            <a:buNone/>
          </a:pPr>
          <a:r>
            <a:rPr lang="en-US" sz="2800" kern="1200"/>
            <a:t>Receive</a:t>
          </a:r>
        </a:p>
      </dsp:txBody>
      <dsp:txXfrm>
        <a:off x="267328" y="90926"/>
        <a:ext cx="2369140" cy="866759"/>
      </dsp:txXfrm>
    </dsp:sp>
    <dsp:sp modelId="{D51AA668-6D39-48FD-A53C-C0B18A2C0754}">
      <dsp:nvSpPr>
        <dsp:cNvPr id="0" name=""/>
        <dsp:cNvSpPr/>
      </dsp:nvSpPr>
      <dsp:spPr>
        <a:xfrm>
          <a:off x="7300" y="957685"/>
          <a:ext cx="2629169" cy="2832824"/>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7763" tIns="207763" rIns="207763" bIns="415526" numCol="1" spcCol="1270" anchor="t" anchorCtr="0">
          <a:noAutofit/>
        </a:bodyPr>
        <a:lstStyle/>
        <a:p>
          <a:pPr marL="0" lvl="0" indent="0" algn="l" defTabSz="889000">
            <a:lnSpc>
              <a:spcPct val="90000"/>
            </a:lnSpc>
            <a:spcBef>
              <a:spcPct val="0"/>
            </a:spcBef>
            <a:spcAft>
              <a:spcPct val="35000"/>
            </a:spcAft>
            <a:buNone/>
          </a:pPr>
          <a:r>
            <a:rPr lang="en-US" sz="2000" kern="1200" dirty="0"/>
            <a:t>1.)  You will receive:</a:t>
          </a:r>
        </a:p>
        <a:p>
          <a:pPr marL="171450" lvl="1" indent="-171450" algn="l" defTabSz="711200">
            <a:lnSpc>
              <a:spcPct val="90000"/>
            </a:lnSpc>
            <a:spcBef>
              <a:spcPct val="0"/>
            </a:spcBef>
            <a:spcAft>
              <a:spcPct val="15000"/>
            </a:spcAft>
            <a:buChar char="•"/>
          </a:pPr>
          <a:r>
            <a:rPr lang="en-US" sz="1600" kern="1200"/>
            <a:t>Administrative Review and Appointment Letter</a:t>
          </a:r>
        </a:p>
        <a:p>
          <a:pPr marL="171450" lvl="1" indent="-171450" algn="l" defTabSz="711200">
            <a:lnSpc>
              <a:spcPct val="90000"/>
            </a:lnSpc>
            <a:spcBef>
              <a:spcPct val="0"/>
            </a:spcBef>
            <a:spcAft>
              <a:spcPct val="15000"/>
            </a:spcAft>
            <a:buChar char="•"/>
          </a:pPr>
          <a:r>
            <a:rPr lang="en-US" sz="1600" kern="1200"/>
            <a:t>Administrative Review Checklist </a:t>
          </a:r>
        </a:p>
        <a:p>
          <a:pPr marL="171450" lvl="1" indent="-171450" algn="l" defTabSz="711200">
            <a:lnSpc>
              <a:spcPct val="90000"/>
            </a:lnSpc>
            <a:spcBef>
              <a:spcPct val="0"/>
            </a:spcBef>
            <a:spcAft>
              <a:spcPct val="15000"/>
            </a:spcAft>
            <a:buChar char="•"/>
          </a:pPr>
          <a:r>
            <a:rPr lang="en-US" sz="1600" kern="1200"/>
            <a:t>Administrative Pre-view Fact Sheet</a:t>
          </a:r>
        </a:p>
      </dsp:txBody>
      <dsp:txXfrm>
        <a:off x="7300" y="957685"/>
        <a:ext cx="2629169" cy="2832824"/>
      </dsp:txXfrm>
    </dsp:sp>
    <dsp:sp modelId="{51ABDF2F-50B1-46AC-96F2-3836446A574B}">
      <dsp:nvSpPr>
        <dsp:cNvPr id="0" name=""/>
        <dsp:cNvSpPr/>
      </dsp:nvSpPr>
      <dsp:spPr>
        <a:xfrm>
          <a:off x="2853557" y="90926"/>
          <a:ext cx="2889196" cy="866759"/>
        </a:xfrm>
        <a:prstGeom prst="chevron">
          <a:avLst>
            <a:gd name="adj" fmla="val 3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021" tIns="107021" rIns="107021" bIns="107021" numCol="1" spcCol="1270" anchor="ctr" anchorCtr="0">
          <a:noAutofit/>
        </a:bodyPr>
        <a:lstStyle/>
        <a:p>
          <a:pPr marL="0" lvl="0" indent="0" algn="ctr" defTabSz="1244600">
            <a:lnSpc>
              <a:spcPct val="90000"/>
            </a:lnSpc>
            <a:spcBef>
              <a:spcPct val="0"/>
            </a:spcBef>
            <a:spcAft>
              <a:spcPct val="35000"/>
            </a:spcAft>
            <a:buNone/>
          </a:pPr>
          <a:r>
            <a:rPr lang="en-US" sz="2800" kern="1200"/>
            <a:t>Prepare</a:t>
          </a:r>
        </a:p>
      </dsp:txBody>
      <dsp:txXfrm>
        <a:off x="3113585" y="90926"/>
        <a:ext cx="2369140" cy="866759"/>
      </dsp:txXfrm>
    </dsp:sp>
    <dsp:sp modelId="{AACD56E3-27B9-43AC-9439-5A8716D7AF82}">
      <dsp:nvSpPr>
        <dsp:cNvPr id="0" name=""/>
        <dsp:cNvSpPr/>
      </dsp:nvSpPr>
      <dsp:spPr>
        <a:xfrm>
          <a:off x="2853557" y="957685"/>
          <a:ext cx="2629169" cy="2832824"/>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7763" tIns="207763" rIns="207763" bIns="415526" numCol="1" spcCol="1270" anchor="t" anchorCtr="0">
          <a:noAutofit/>
        </a:bodyPr>
        <a:lstStyle/>
        <a:p>
          <a:pPr marL="0" lvl="0" indent="0" algn="l" defTabSz="889000">
            <a:lnSpc>
              <a:spcPct val="90000"/>
            </a:lnSpc>
            <a:spcBef>
              <a:spcPct val="0"/>
            </a:spcBef>
            <a:spcAft>
              <a:spcPct val="35000"/>
            </a:spcAft>
            <a:buNone/>
          </a:pPr>
          <a:r>
            <a:rPr lang="en-US" sz="2000" kern="1200" dirty="0"/>
            <a:t>2.)  Prepare your institution</a:t>
          </a:r>
        </a:p>
        <a:p>
          <a:pPr marL="0" lvl="0" indent="0" algn="l" defTabSz="889000">
            <a:lnSpc>
              <a:spcPct val="90000"/>
            </a:lnSpc>
            <a:spcBef>
              <a:spcPct val="0"/>
            </a:spcBef>
            <a:spcAft>
              <a:spcPct val="35000"/>
            </a:spcAft>
            <a:buNone/>
          </a:pPr>
          <a:r>
            <a:rPr lang="en-US" sz="2000" kern="1200" dirty="0"/>
            <a:t> (clean facility, post required documents, recordkeeping standards, etc.).</a:t>
          </a:r>
        </a:p>
      </dsp:txBody>
      <dsp:txXfrm>
        <a:off x="2853557" y="957685"/>
        <a:ext cx="2629169" cy="2832824"/>
      </dsp:txXfrm>
    </dsp:sp>
    <dsp:sp modelId="{D43D0A45-FD64-44DD-BAB2-A885B5ED857C}">
      <dsp:nvSpPr>
        <dsp:cNvPr id="0" name=""/>
        <dsp:cNvSpPr/>
      </dsp:nvSpPr>
      <dsp:spPr>
        <a:xfrm>
          <a:off x="5699814" y="90926"/>
          <a:ext cx="2889196" cy="866759"/>
        </a:xfrm>
        <a:prstGeom prst="chevron">
          <a:avLst>
            <a:gd name="adj" fmla="val 3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021" tIns="107021" rIns="107021" bIns="107021" numCol="1" spcCol="1270" anchor="ctr" anchorCtr="0">
          <a:noAutofit/>
        </a:bodyPr>
        <a:lstStyle/>
        <a:p>
          <a:pPr marL="0" lvl="0" indent="0" algn="ctr" defTabSz="1244600">
            <a:lnSpc>
              <a:spcPct val="90000"/>
            </a:lnSpc>
            <a:spcBef>
              <a:spcPct val="0"/>
            </a:spcBef>
            <a:spcAft>
              <a:spcPct val="35000"/>
            </a:spcAft>
            <a:buNone/>
          </a:pPr>
          <a:r>
            <a:rPr lang="en-US" sz="2800" kern="1200"/>
            <a:t>Review</a:t>
          </a:r>
        </a:p>
      </dsp:txBody>
      <dsp:txXfrm>
        <a:off x="5959842" y="90926"/>
        <a:ext cx="2369140" cy="866759"/>
      </dsp:txXfrm>
    </dsp:sp>
    <dsp:sp modelId="{E03F5772-FAEF-4067-A62C-5413E7E8A11B}">
      <dsp:nvSpPr>
        <dsp:cNvPr id="0" name=""/>
        <dsp:cNvSpPr/>
      </dsp:nvSpPr>
      <dsp:spPr>
        <a:xfrm>
          <a:off x="5699814" y="957685"/>
          <a:ext cx="2629169" cy="2832824"/>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7763" tIns="207763" rIns="207763" bIns="415526" numCol="1" spcCol="1270" anchor="t" anchorCtr="0">
          <a:noAutofit/>
        </a:bodyPr>
        <a:lstStyle/>
        <a:p>
          <a:pPr marL="0" lvl="0" indent="0" algn="l" defTabSz="889000">
            <a:lnSpc>
              <a:spcPct val="90000"/>
            </a:lnSpc>
            <a:spcBef>
              <a:spcPct val="0"/>
            </a:spcBef>
            <a:spcAft>
              <a:spcPct val="35000"/>
            </a:spcAft>
            <a:buNone/>
          </a:pPr>
          <a:r>
            <a:rPr lang="en-US" sz="2000" kern="1200" dirty="0"/>
            <a:t>3.)  Review CACFP Procedures </a:t>
          </a:r>
        </a:p>
        <a:p>
          <a:pPr marL="0" lvl="0" indent="0" algn="l" defTabSz="889000">
            <a:lnSpc>
              <a:spcPct val="90000"/>
            </a:lnSpc>
            <a:spcBef>
              <a:spcPct val="0"/>
            </a:spcBef>
            <a:spcAft>
              <a:spcPct val="35000"/>
            </a:spcAft>
            <a:buNone/>
          </a:pPr>
          <a:r>
            <a:rPr lang="en-US" sz="2000" kern="1200" dirty="0"/>
            <a:t>(meal counts, daily attendance, CACFP contracts, etc.).</a:t>
          </a:r>
        </a:p>
      </dsp:txBody>
      <dsp:txXfrm>
        <a:off x="5699814" y="957685"/>
        <a:ext cx="2629169" cy="2832824"/>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83F54-6187-47DF-9088-AC263D99883E}" type="datetimeFigureOut">
              <a:rPr lang="en-US" smtClean="0"/>
              <a:t>8/25/2020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E31AD-CEE0-42FE-83FB-D673E7D51D2E}" type="slidenum">
              <a:rPr lang="en-US" smtClean="0"/>
              <a:t>‹#›</a:t>
            </a:fld>
            <a:endParaRPr lang="en-US"/>
          </a:p>
        </p:txBody>
      </p:sp>
    </p:spTree>
    <p:extLst>
      <p:ext uri="{BB962C8B-B14F-4D97-AF65-F5344CB8AC3E}">
        <p14:creationId xmlns:p14="http://schemas.microsoft.com/office/powerpoint/2010/main" val="272166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D9C4A7D1-C86E-4AD9-B263-B49DF1260021}"/>
              </a:ext>
            </a:extLst>
          </p:cNvPr>
          <p:cNvSpPr>
            <a:spLocks noGrp="1" noRot="1" noChangeAspect="1" noChangeArrowheads="1" noTextEdit="1"/>
          </p:cNvSpPr>
          <p:nvPr>
            <p:ph type="sldImg"/>
          </p:nvPr>
        </p:nvSpPr>
        <p:spPr>
          <a:xfrm>
            <a:off x="411163" y="698500"/>
            <a:ext cx="6203950" cy="3490913"/>
          </a:xfrm>
          <a:ln/>
        </p:spPr>
      </p:sp>
      <p:sp>
        <p:nvSpPr>
          <p:cNvPr id="142339" name="Rectangle 3">
            <a:extLst>
              <a:ext uri="{FF2B5EF4-FFF2-40B4-BE49-F238E27FC236}">
                <a16:creationId xmlns:a16="http://schemas.microsoft.com/office/drawing/2014/main" id="{5D41CD4A-3181-4EB2-9C98-7D8C22330275}"/>
              </a:ext>
            </a:extLst>
          </p:cNvPr>
          <p:cNvSpPr>
            <a:spLocks noGrp="1" noChangeArrowheads="1"/>
          </p:cNvSpPr>
          <p:nvPr>
            <p:ph type="body" idx="1"/>
          </p:nvPr>
        </p:nvSpPr>
        <p:spPr>
          <a:xfrm>
            <a:off x="936625" y="4421188"/>
            <a:ext cx="5149850" cy="4189412"/>
          </a:xfrm>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DDDDB-7C1C-4BDF-9561-2664F9A223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B618B807-B899-4451-BAC6-030689AADCF6}"/>
              </a:ext>
            </a:extLst>
          </p:cNvPr>
          <p:cNvSpPr>
            <a:spLocks noGrp="1" noRot="1" noChangeAspect="1" noChangeArrowheads="1" noTextEdit="1"/>
          </p:cNvSpPr>
          <p:nvPr>
            <p:ph type="sldImg"/>
          </p:nvPr>
        </p:nvSpPr>
        <p:spPr>
          <a:ln/>
        </p:spPr>
      </p:sp>
      <p:sp>
        <p:nvSpPr>
          <p:cNvPr id="155651" name="Notes Placeholder 2">
            <a:extLst>
              <a:ext uri="{FF2B5EF4-FFF2-40B4-BE49-F238E27FC236}">
                <a16:creationId xmlns:a16="http://schemas.microsoft.com/office/drawing/2014/main" id="{C72C567D-F0FC-44DA-AEF6-3A3A0C104F5D}"/>
              </a:ext>
            </a:extLst>
          </p:cNvPr>
          <p:cNvSpPr>
            <a:spLocks noGrp="1" noChangeArrowheads="1"/>
          </p:cNvSpPr>
          <p:nvPr>
            <p:ph type="body" idx="1"/>
          </p:nvPr>
        </p:nvSpPr>
        <p:spPr>
          <a:noFill/>
        </p:spPr>
        <p:txBody>
          <a:bodyPr/>
          <a:lstStyle/>
          <a:p>
            <a:pPr defTabSz="912813"/>
            <a:r>
              <a:rPr lang="en-US" altLang="en-US" dirty="0"/>
              <a:t>Reconciliation of meals counts is effective as a quick spot check to highlight red flags in claiming procedures, without requiring the collection of multiple sets of records. </a:t>
            </a:r>
          </a:p>
          <a:p>
            <a:pPr defTabSz="912813"/>
            <a:endParaRPr lang="en-US" altLang="en-US" dirty="0"/>
          </a:p>
          <a:p>
            <a:pPr defTabSz="912813"/>
            <a:r>
              <a:rPr lang="en-US" altLang="en-US" dirty="0"/>
              <a:t>Attendance serves as an edit check for meal counts. Enrollment serves as an edit check on attendance. The reconciliation works because meal counts can never exceed the number of children recorded in attendance at the day care home or center.</a:t>
            </a:r>
          </a:p>
        </p:txBody>
      </p:sp>
      <p:sp>
        <p:nvSpPr>
          <p:cNvPr id="155652" name="Slide Number Placeholder 3">
            <a:extLst>
              <a:ext uri="{FF2B5EF4-FFF2-40B4-BE49-F238E27FC236}">
                <a16:creationId xmlns:a16="http://schemas.microsoft.com/office/drawing/2014/main" id="{669901B5-947F-4274-84EF-95A55CD99F0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EBAC1-895E-4E2D-A4BA-665D27E05A74}" type="slidenum">
              <a:rPr kumimoji="0" lang="en-US" altLang="en-US" sz="1200" b="0" i="0" u="none" strike="noStrike" kern="1200" cap="none" spc="0" normalizeH="0" baseline="0" noProof="0" smtClean="0">
                <a:ln>
                  <a:noFill/>
                </a:ln>
                <a:solidFill>
                  <a:srgbClr val="000000"/>
                </a:solidFill>
                <a:effectLst/>
                <a:uLnTx/>
                <a:uFillTx/>
                <a:latin typeface="Century" panose="020406040505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entury" panose="02040604050505020304" pitchFamily="18"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C6A46583-ECC9-45E6-87B1-54ED908DDD0B}"/>
              </a:ext>
            </a:extLst>
          </p:cNvPr>
          <p:cNvSpPr>
            <a:spLocks noGrp="1" noRot="1" noChangeAspect="1" noChangeArrowheads="1" noTextEdit="1"/>
          </p:cNvSpPr>
          <p:nvPr>
            <p:ph type="sldImg"/>
          </p:nvPr>
        </p:nvSpPr>
        <p:spPr>
          <a:xfrm>
            <a:off x="411163" y="698500"/>
            <a:ext cx="6203950" cy="3490913"/>
          </a:xfrm>
          <a:ln/>
        </p:spPr>
      </p:sp>
      <p:sp>
        <p:nvSpPr>
          <p:cNvPr id="157699" name="Rectangle 3">
            <a:extLst>
              <a:ext uri="{FF2B5EF4-FFF2-40B4-BE49-F238E27FC236}">
                <a16:creationId xmlns:a16="http://schemas.microsoft.com/office/drawing/2014/main" id="{0BDBD199-EF7C-4EF0-9006-D4FD15AB6103}"/>
              </a:ext>
            </a:extLst>
          </p:cNvPr>
          <p:cNvSpPr>
            <a:spLocks noGrp="1" noChangeArrowheads="1"/>
          </p:cNvSpPr>
          <p:nvPr>
            <p:ph type="body" idx="1"/>
          </p:nvPr>
        </p:nvSpPr>
        <p:spPr>
          <a:xfrm>
            <a:off x="936625" y="4421188"/>
            <a:ext cx="5149850" cy="4189412"/>
          </a:xfrm>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7D8BC72E-A09E-4DCE-BF4E-7A88CD3AFE6A}"/>
              </a:ext>
            </a:extLst>
          </p:cNvPr>
          <p:cNvSpPr>
            <a:spLocks noGrp="1" noRot="1" noChangeAspect="1" noChangeArrowheads="1" noTextEdit="1"/>
          </p:cNvSpPr>
          <p:nvPr>
            <p:ph type="sldImg"/>
          </p:nvPr>
        </p:nvSpPr>
        <p:spPr>
          <a:xfrm>
            <a:off x="411163" y="698500"/>
            <a:ext cx="6203950" cy="3490913"/>
          </a:xfrm>
          <a:ln/>
        </p:spPr>
      </p:sp>
      <p:sp>
        <p:nvSpPr>
          <p:cNvPr id="159747" name="Rectangle 3">
            <a:extLst>
              <a:ext uri="{FF2B5EF4-FFF2-40B4-BE49-F238E27FC236}">
                <a16:creationId xmlns:a16="http://schemas.microsoft.com/office/drawing/2014/main" id="{97AFE3FC-A0AD-4557-A726-3A6C6B708427}"/>
              </a:ext>
            </a:extLst>
          </p:cNvPr>
          <p:cNvSpPr>
            <a:spLocks noGrp="1" noChangeArrowheads="1"/>
          </p:cNvSpPr>
          <p:nvPr>
            <p:ph type="body" idx="1"/>
          </p:nvPr>
        </p:nvSpPr>
        <p:spPr>
          <a:xfrm>
            <a:off x="936625" y="4421188"/>
            <a:ext cx="5149850" cy="4189412"/>
          </a:xfrm>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D2CBED85-5CD0-43D2-85D0-A5334232C33C}"/>
              </a:ext>
            </a:extLst>
          </p:cNvPr>
          <p:cNvSpPr>
            <a:spLocks noGrp="1" noChangeArrowheads="1"/>
          </p:cNvSpPr>
          <p:nvPr>
            <p:ph type="sldNum" sz="quarter" idx="5"/>
          </p:nvPr>
        </p:nvSpPr>
        <p:spPr>
          <a:noFill/>
        </p:spPr>
        <p:txBody>
          <a:bodyPr/>
          <a:lstStyle>
            <a:lvl1pPr defTabSz="930275">
              <a:defRPr>
                <a:solidFill>
                  <a:schemeClr val="tx1"/>
                </a:solidFill>
                <a:latin typeface="Arial" panose="020B0604020202020204" pitchFamily="34" charset="0"/>
                <a:cs typeface="Arial" panose="020B0604020202020204" pitchFamily="34" charset="0"/>
              </a:defRPr>
            </a:lvl1pPr>
            <a:lvl2pPr marL="741363" indent="-284163" defTabSz="930275">
              <a:defRPr>
                <a:solidFill>
                  <a:schemeClr val="tx1"/>
                </a:solidFill>
                <a:latin typeface="Arial" panose="020B0604020202020204" pitchFamily="34" charset="0"/>
                <a:cs typeface="Arial" panose="020B0604020202020204" pitchFamily="34" charset="0"/>
              </a:defRPr>
            </a:lvl2pPr>
            <a:lvl3pPr marL="1141413" indent="-227013" defTabSz="930275">
              <a:defRPr>
                <a:solidFill>
                  <a:schemeClr val="tx1"/>
                </a:solidFill>
                <a:latin typeface="Arial" panose="020B0604020202020204" pitchFamily="34" charset="0"/>
                <a:cs typeface="Arial" panose="020B0604020202020204" pitchFamily="34" charset="0"/>
              </a:defRPr>
            </a:lvl3pPr>
            <a:lvl4pPr marL="1598613" indent="-227013" defTabSz="930275">
              <a:defRPr>
                <a:solidFill>
                  <a:schemeClr val="tx1"/>
                </a:solidFill>
                <a:latin typeface="Arial" panose="020B0604020202020204" pitchFamily="34" charset="0"/>
                <a:cs typeface="Arial" panose="020B0604020202020204" pitchFamily="34" charset="0"/>
              </a:defRPr>
            </a:lvl4pPr>
            <a:lvl5pPr marL="2055813" indent="-227013" defTabSz="930275">
              <a:defRPr>
                <a:solidFill>
                  <a:schemeClr val="tx1"/>
                </a:solidFill>
                <a:latin typeface="Arial" panose="020B0604020202020204" pitchFamily="34" charset="0"/>
                <a:cs typeface="Arial" panose="020B0604020202020204" pitchFamily="34" charset="0"/>
              </a:defRPr>
            </a:lvl5pPr>
            <a:lvl6pPr marL="2513013" indent="-227013" defTabSz="9302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defTabSz="9302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defTabSz="9302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defTabSz="9302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C0BC9A5C-D8C1-4C10-825F-3C4CF5B5619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76131" name="Rectangle 2">
            <a:extLst>
              <a:ext uri="{FF2B5EF4-FFF2-40B4-BE49-F238E27FC236}">
                <a16:creationId xmlns:a16="http://schemas.microsoft.com/office/drawing/2014/main" id="{5A53CA5F-AE9F-4B5B-BAA5-95F5236ECACA}"/>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4CCB5D5E-8163-4600-9147-6CE4BD9B572F}"/>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4724F2BD-60FB-43F1-A5B9-20B17E499C61}"/>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D30BF4F9-1B16-4F56-AEF7-B64D8BCFC7F8}"/>
              </a:ext>
            </a:extLst>
          </p:cNvPr>
          <p:cNvSpPr>
            <a:spLocks noGrp="1" noChangeArrowheads="1"/>
          </p:cNvSpPr>
          <p:nvPr>
            <p:ph type="body" idx="1"/>
          </p:nvPr>
        </p:nvSpPr>
        <p:spPr>
          <a:noFill/>
        </p:spPr>
        <p:txBody>
          <a:bodyPr/>
          <a:lstStyle/>
          <a:p>
            <a:endParaRPr lang="en-US" altLang="en-US"/>
          </a:p>
          <a:p>
            <a:endParaRPr lang="en-US" altLang="en-US"/>
          </a:p>
        </p:txBody>
      </p:sp>
      <p:sp>
        <p:nvSpPr>
          <p:cNvPr id="4" name="Slide Number Placeholder 3">
            <a:extLst>
              <a:ext uri="{FF2B5EF4-FFF2-40B4-BE49-F238E27FC236}">
                <a16:creationId xmlns:a16="http://schemas.microsoft.com/office/drawing/2014/main" id="{30515893-3B2D-49F4-B282-5DDD44FBD5F4}"/>
              </a:ext>
            </a:extLst>
          </p:cNvPr>
          <p:cNvSpPr>
            <a:spLocks noGrp="1"/>
          </p:cNvSpPr>
          <p:nvPr>
            <p:ph type="sldNum" sz="quarter" idx="5"/>
          </p:nvPr>
        </p:nvSpPr>
        <p:spPr/>
        <p:txBody>
          <a:bodyPr/>
          <a:lstStyle/>
          <a:p>
            <a:pPr marL="0" marR="0" lvl="0" indent="0" algn="r" defTabSz="914029" rtl="0" eaLnBrk="1" fontAlgn="auto" latinLnBrk="0" hangingPunct="1">
              <a:lnSpc>
                <a:spcPct val="100000"/>
              </a:lnSpc>
              <a:spcBef>
                <a:spcPts val="0"/>
              </a:spcBef>
              <a:spcAft>
                <a:spcPts val="0"/>
              </a:spcAft>
              <a:buClrTx/>
              <a:buSzTx/>
              <a:buFontTx/>
              <a:buNone/>
              <a:tabLst/>
              <a:defRPr/>
            </a:pPr>
            <a:fld id="{A152DE0B-164B-4628-BBDA-85674281F4B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02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034F1C00-FD49-47D8-B058-5FBA34CFAA43}"/>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FF0F3593-4D3C-4C2D-817C-0B65D3F2D081}"/>
              </a:ext>
            </a:extLst>
          </p:cNvPr>
          <p:cNvSpPr>
            <a:spLocks noGrp="1" noChangeArrowheads="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3256FB0B-4FDE-4AFC-A69E-BC47835E8DBB}"/>
              </a:ext>
            </a:extLst>
          </p:cNvPr>
          <p:cNvSpPr>
            <a:spLocks noGrp="1"/>
          </p:cNvSpPr>
          <p:nvPr>
            <p:ph type="sldNum" sz="quarter" idx="5"/>
          </p:nvPr>
        </p:nvSpPr>
        <p:spPr/>
        <p:txBody>
          <a:bodyPr/>
          <a:lstStyle/>
          <a:p>
            <a:pPr marL="0" marR="0" lvl="0" indent="0" algn="r" defTabSz="914029" rtl="0" eaLnBrk="1" fontAlgn="auto" latinLnBrk="0" hangingPunct="1">
              <a:lnSpc>
                <a:spcPct val="100000"/>
              </a:lnSpc>
              <a:spcBef>
                <a:spcPts val="0"/>
              </a:spcBef>
              <a:spcAft>
                <a:spcPts val="0"/>
              </a:spcAft>
              <a:buClrTx/>
              <a:buSzTx/>
              <a:buFontTx/>
              <a:buNone/>
              <a:tabLst/>
              <a:defRPr/>
            </a:pPr>
            <a:fld id="{91A8CF59-B884-4A6F-BFF5-489D9FA8C70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02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12051BED-8D58-4255-840B-A65CF673ADD3}"/>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723A568B-C005-44DB-8B28-DE5865CE6D1B}"/>
              </a:ext>
            </a:extLst>
          </p:cNvPr>
          <p:cNvSpPr>
            <a:spLocks noGrp="1" noChangeArrowheads="1"/>
          </p:cNvSpPr>
          <p:nvPr>
            <p:ph type="body" idx="1"/>
          </p:nvPr>
        </p:nvSpPr>
        <p:spPr>
          <a:noFill/>
        </p:spPr>
        <p:txBody>
          <a:bodyPr/>
          <a:lstStyle/>
          <a:p>
            <a:endParaRPr lang="en-US" altLang="en-US"/>
          </a:p>
        </p:txBody>
      </p:sp>
      <p:sp>
        <p:nvSpPr>
          <p:cNvPr id="179204" name="Slide Number Placeholder 3">
            <a:extLst>
              <a:ext uri="{FF2B5EF4-FFF2-40B4-BE49-F238E27FC236}">
                <a16:creationId xmlns:a16="http://schemas.microsoft.com/office/drawing/2014/main" id="{DD6C5D7D-9BCA-432A-B587-500BE13B622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D814F6-D438-493C-B3E1-0458234BD2AD}" type="slidenum">
              <a:rPr kumimoji="0" lang="en-US" altLang="en-US" sz="1200" b="0" i="0" u="none" strike="noStrike" kern="1200" cap="none" spc="0" normalizeH="0" baseline="0" noProof="0" smtClean="0">
                <a:ln>
                  <a:noFill/>
                </a:ln>
                <a:solidFill>
                  <a:srgbClr val="000000"/>
                </a:solidFill>
                <a:effectLst/>
                <a:uLnTx/>
                <a:uFillTx/>
                <a:latin typeface="Century" panose="020406040505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entury" panose="02040604050505020304" pitchFamily="18" charset="0"/>
              <a:ea typeface="+mn-ea"/>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CA92769B-EE10-4C3F-A55F-BF5A1DBBB0B3}"/>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1574933D-098D-4B7B-9D75-B852013C0451}"/>
              </a:ext>
            </a:extLst>
          </p:cNvPr>
          <p:cNvSpPr>
            <a:spLocks noGrp="1" noChangeArrowheads="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D1A2FDD1-7073-453C-A045-306BDAF2F68A}"/>
              </a:ext>
            </a:extLst>
          </p:cNvPr>
          <p:cNvSpPr>
            <a:spLocks noGrp="1"/>
          </p:cNvSpPr>
          <p:nvPr>
            <p:ph type="sldNum" sz="quarter" idx="5"/>
          </p:nvPr>
        </p:nvSpPr>
        <p:spPr/>
        <p:txBody>
          <a:bodyPr/>
          <a:lstStyle/>
          <a:p>
            <a:pPr marL="0" marR="0" lvl="0" indent="0" algn="r" defTabSz="914029" rtl="0" eaLnBrk="1" fontAlgn="auto" latinLnBrk="0" hangingPunct="1">
              <a:lnSpc>
                <a:spcPct val="100000"/>
              </a:lnSpc>
              <a:spcBef>
                <a:spcPts val="0"/>
              </a:spcBef>
              <a:spcAft>
                <a:spcPts val="0"/>
              </a:spcAft>
              <a:buClrTx/>
              <a:buSzTx/>
              <a:buFontTx/>
              <a:buNone/>
              <a:tabLst/>
              <a:defRPr/>
            </a:pPr>
            <a:fld id="{05CEFDCC-D415-4627-BAE0-A418E97CD8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029"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162476166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25622616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2755754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343631752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150467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408574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6431161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23895978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131867463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0CCBC-18C7-40BE-9CA6-604993190E75}"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49687937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A0CCBC-18C7-40BE-9CA6-604993190E75}"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6423244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A0CCBC-18C7-40BE-9CA6-604993190E75}" type="datetimeFigureOut">
              <a:rPr lang="en-US" smtClean="0"/>
              <a:t>8/25/2020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12461669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A0CCBC-18C7-40BE-9CA6-604993190E75}" type="datetimeFigureOut">
              <a:rPr lang="en-US" smtClean="0"/>
              <a:t>8/25/2020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13668547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0CCBC-18C7-40BE-9CA6-604993190E75}" type="datetimeFigureOut">
              <a:rPr lang="en-US" smtClean="0"/>
              <a:t>8/25/2020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140434773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A0CCBC-18C7-40BE-9CA6-604993190E75}"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39315316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A0CCBC-18C7-40BE-9CA6-604993190E75}"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88521-2785-4512-92DF-2668ABAACF5A}" type="slidenum">
              <a:rPr lang="en-US" smtClean="0"/>
              <a:t>‹#›</a:t>
            </a:fld>
            <a:endParaRPr lang="en-US"/>
          </a:p>
        </p:txBody>
      </p:sp>
    </p:spTree>
    <p:extLst>
      <p:ext uri="{BB962C8B-B14F-4D97-AF65-F5344CB8AC3E}">
        <p14:creationId xmlns:p14="http://schemas.microsoft.com/office/powerpoint/2010/main" val="11860213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A0CCBC-18C7-40BE-9CA6-604993190E75}" type="datetimeFigureOut">
              <a:rPr lang="en-US" smtClean="0"/>
              <a:t>8/25/2020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5088521-2785-4512-92DF-2668ABAACF5A}" type="slidenum">
              <a:rPr lang="en-US" smtClean="0"/>
              <a:t>‹#›</a:t>
            </a:fld>
            <a:endParaRPr lang="en-US"/>
          </a:p>
        </p:txBody>
      </p:sp>
    </p:spTree>
    <p:extLst>
      <p:ext uri="{BB962C8B-B14F-4D97-AF65-F5344CB8AC3E}">
        <p14:creationId xmlns:p14="http://schemas.microsoft.com/office/powerpoint/2010/main" val="370904830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hyperlink" Target="http://www.thebluediamondgallery.com/handwriting/r/review.html" TargetMode="Externa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hyperlink" Target="https://www.new-york-city-travel-tips.com/renting-apartments-new-york-frauds/" TargetMode="Externa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hyperlink" Target="https://positek.net/new-computer-old-software/" TargetMode="Externa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hyperlink" Target="http://afiftabsh.com/2010/08/15/hard-goals-vs-smart-goals/" TargetMode="Externa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hyperlink" Target="http://www.paralegalalliance.com/paralegal-aptitude-test-sensor-vs-intuitive/" TargetMode="Externa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8.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hyperlink" Target="https://pixabay.com/en/question-mark-why-question-1829459/" TargetMode="Externa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hyperlink" Target="https://pixabay.com/en/write-plan-business-startup-593333/" TargetMode="Externa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www.pexels.com/photo/woman-holding-clipboard-3205574/"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jpeg"/><Relationship Id="rId5" Type="http://schemas.openxmlformats.org/officeDocument/2006/relationships/hyperlink" Target="https://satisfyingretirement.blogspot.com/2013/11/a-woman-looks-at-womans-relationship.html" TargetMode="Externa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hyperlink" Target="https://pxhere.com/en/photo/1437653"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hyperlink" Target="https://www.flickr.com/photos/86530412@N02/7932506788"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hyperlink" Target="https://1minutecpd.wordpress.com/2016/12/19/354-rating-discussion-posts-in-moodle-12/"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CBF1-5F92-45FB-BE7B-F4AA778496EF}"/>
              </a:ext>
            </a:extLst>
          </p:cNvPr>
          <p:cNvSpPr>
            <a:spLocks noGrp="1"/>
          </p:cNvSpPr>
          <p:nvPr>
            <p:ph type="ctrTitle"/>
          </p:nvPr>
        </p:nvSpPr>
        <p:spPr>
          <a:xfrm>
            <a:off x="4269556" y="1009229"/>
            <a:ext cx="8005294" cy="2849671"/>
          </a:xfrm>
        </p:spPr>
        <p:txBody>
          <a:bodyPr>
            <a:normAutofit/>
          </a:bodyPr>
          <a:lstStyle/>
          <a:p>
            <a:pPr algn="l"/>
            <a:r>
              <a:rPr lang="en-US" sz="6000" dirty="0">
                <a:solidFill>
                  <a:srgbClr val="FFFFFF"/>
                </a:solidFill>
              </a:rPr>
              <a:t>Family Day Care Home</a:t>
            </a:r>
          </a:p>
        </p:txBody>
      </p:sp>
      <p:sp>
        <p:nvSpPr>
          <p:cNvPr id="3" name="Subtitle 2">
            <a:extLst>
              <a:ext uri="{FF2B5EF4-FFF2-40B4-BE49-F238E27FC236}">
                <a16:creationId xmlns:a16="http://schemas.microsoft.com/office/drawing/2014/main" id="{65B15C68-FA4B-449D-AA86-20D0BEF02D43}"/>
              </a:ext>
            </a:extLst>
          </p:cNvPr>
          <p:cNvSpPr>
            <a:spLocks noGrp="1"/>
          </p:cNvSpPr>
          <p:nvPr>
            <p:ph type="subTitle" idx="1"/>
          </p:nvPr>
        </p:nvSpPr>
        <p:spPr>
          <a:xfrm>
            <a:off x="4548104" y="3962088"/>
            <a:ext cx="6112077" cy="1186108"/>
          </a:xfrm>
        </p:spPr>
        <p:txBody>
          <a:bodyPr>
            <a:normAutofit/>
          </a:bodyPr>
          <a:lstStyle/>
          <a:p>
            <a:pPr algn="l"/>
            <a:r>
              <a:rPr lang="en-US" dirty="0">
                <a:solidFill>
                  <a:srgbClr val="FFFFFF">
                    <a:alpha val="70000"/>
                  </a:srgbClr>
                </a:solidFill>
              </a:rPr>
              <a:t> </a:t>
            </a:r>
            <a:r>
              <a:rPr lang="en-US" b="1" dirty="0">
                <a:solidFill>
                  <a:srgbClr val="FFFFFF">
                    <a:alpha val="70000"/>
                  </a:srgbClr>
                </a:solidFill>
              </a:rPr>
              <a:t>Monitoring &amp; Seriously Deficient Process</a:t>
            </a:r>
          </a:p>
        </p:txBody>
      </p:sp>
      <p:pic>
        <p:nvPicPr>
          <p:cNvPr id="4" name="Slide 1">
            <a:hlinkClick r:id="" action="ppaction://media"/>
            <a:extLst>
              <a:ext uri="{FF2B5EF4-FFF2-40B4-BE49-F238E27FC236}">
                <a16:creationId xmlns:a16="http://schemas.microsoft.com/office/drawing/2014/main" id="{66554F92-66E7-4FB4-BA00-181204A9F9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56603" y="6338869"/>
            <a:ext cx="406400" cy="406400"/>
          </a:xfrm>
          <a:prstGeom prst="rect">
            <a:avLst/>
          </a:prstGeom>
        </p:spPr>
      </p:pic>
    </p:spTree>
    <p:extLst>
      <p:ext uri="{BB962C8B-B14F-4D97-AF65-F5344CB8AC3E}">
        <p14:creationId xmlns:p14="http://schemas.microsoft.com/office/powerpoint/2010/main" val="2850938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3C0CF-4096-4F38-9E00-24CD9DA60D00}"/>
              </a:ext>
            </a:extLst>
          </p:cNvPr>
          <p:cNvSpPr/>
          <p:nvPr/>
        </p:nvSpPr>
        <p:spPr>
          <a:xfrm>
            <a:off x="1031783" y="1195583"/>
            <a:ext cx="8640567" cy="5262979"/>
          </a:xfrm>
          <a:prstGeom prst="rect">
            <a:avLst/>
          </a:prstGeom>
        </p:spPr>
        <p:txBody>
          <a:bodyPr wrap="square">
            <a:spAutoFit/>
          </a:bodyPr>
          <a:lstStyle/>
          <a:p>
            <a:pPr eaLnBrk="0" fontAlgn="base" hangingPunct="0">
              <a:spcBef>
                <a:spcPct val="0"/>
              </a:spcBef>
              <a:spcAft>
                <a:spcPct val="0"/>
              </a:spcAft>
              <a:defRPr/>
            </a:pPr>
            <a:r>
              <a:rPr lang="en-US" sz="2400" b="1" dirty="0">
                <a:solidFill>
                  <a:prstClr val="black">
                    <a:lumMod val="75000"/>
                    <a:lumOff val="25000"/>
                  </a:prstClr>
                </a:solidFill>
                <a:latin typeface="Calibri" panose="020F0502020204030204" pitchFamily="34" charset="0"/>
                <a:cs typeface="Calibri" panose="020F0502020204030204" pitchFamily="34" charset="0"/>
              </a:rPr>
              <a:t>Who’s required? </a:t>
            </a:r>
          </a:p>
          <a:p>
            <a:pPr eaLnBrk="0" fontAlgn="base" hangingPunct="0">
              <a:spcBef>
                <a:spcPct val="0"/>
              </a:spcBef>
              <a:spcAft>
                <a:spcPct val="0"/>
              </a:spcAft>
              <a:defRPr/>
            </a:pPr>
            <a:endParaRPr lang="en-US" sz="24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lang="en-US" sz="2400" dirty="0">
                <a:solidFill>
                  <a:prstClr val="black"/>
                </a:solidFill>
                <a:latin typeface="Calibri" panose="020F0502020204030204" pitchFamily="34" charset="0"/>
                <a:cs typeface="Calibri" panose="020F0502020204030204" pitchFamily="34" charset="0"/>
              </a:rPr>
              <a:t>Day care home or sponsored center </a:t>
            </a:r>
          </a:p>
          <a:p>
            <a:pPr eaLnBrk="0" fontAlgn="base" hangingPunct="0">
              <a:spcBef>
                <a:spcPct val="0"/>
              </a:spcBef>
              <a:spcAft>
                <a:spcPct val="0"/>
              </a:spcAft>
              <a:defRPr/>
            </a:pPr>
            <a:endParaRPr lang="en-US" sz="24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lang="en-US" sz="2400" b="1" dirty="0">
                <a:solidFill>
                  <a:prstClr val="black">
                    <a:lumMod val="75000"/>
                    <a:lumOff val="25000"/>
                  </a:prstClr>
                </a:solidFill>
                <a:latin typeface="Calibri" panose="020F0502020204030204" pitchFamily="34" charset="0"/>
                <a:cs typeface="Calibri" panose="020F0502020204030204" pitchFamily="34" charset="0"/>
              </a:rPr>
              <a:t>What’s reviewed?</a:t>
            </a:r>
          </a:p>
          <a:p>
            <a:pPr eaLnBrk="0" fontAlgn="base" hangingPunct="0">
              <a:spcBef>
                <a:spcPct val="0"/>
              </a:spcBef>
              <a:spcAft>
                <a:spcPct val="0"/>
              </a:spcAft>
              <a:defRPr/>
            </a:pPr>
            <a:endParaRPr lang="en-US" sz="24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lang="en-US" sz="2400" dirty="0">
                <a:solidFill>
                  <a:prstClr val="black"/>
                </a:solidFill>
                <a:latin typeface="Calibri" panose="020F0502020204030204" pitchFamily="34" charset="0"/>
                <a:cs typeface="Calibri" panose="020F0502020204030204" pitchFamily="34" charset="0"/>
              </a:rPr>
              <a:t>Comparison of enrollment, attendance, and meal counts – for a five-day period. </a:t>
            </a:r>
          </a:p>
          <a:p>
            <a:pPr eaLnBrk="0" fontAlgn="base" hangingPunct="0">
              <a:spcBef>
                <a:spcPct val="0"/>
              </a:spcBef>
              <a:spcAft>
                <a:spcPct val="0"/>
              </a:spcAft>
              <a:defRPr/>
            </a:pPr>
            <a:endParaRPr lang="en-US" sz="24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lang="en-US" sz="2400" b="1" dirty="0">
                <a:solidFill>
                  <a:prstClr val="black">
                    <a:lumMod val="75000"/>
                    <a:lumOff val="25000"/>
                  </a:prstClr>
                </a:solidFill>
                <a:latin typeface="Calibri" panose="020F0502020204030204" pitchFamily="34" charset="0"/>
                <a:cs typeface="Calibri" panose="020F0502020204030204" pitchFamily="34" charset="0"/>
              </a:rPr>
              <a:t>Why review?</a:t>
            </a:r>
          </a:p>
          <a:p>
            <a:pPr eaLnBrk="0" fontAlgn="base" hangingPunct="0">
              <a:spcBef>
                <a:spcPct val="0"/>
              </a:spcBef>
              <a:spcAft>
                <a:spcPct val="0"/>
              </a:spcAft>
              <a:defRPr/>
            </a:pPr>
            <a:endParaRPr lang="en-US" sz="24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defRPr/>
            </a:pPr>
            <a:r>
              <a:rPr lang="en-US" sz="2400" dirty="0">
                <a:solidFill>
                  <a:prstClr val="black"/>
                </a:solidFill>
                <a:latin typeface="Calibri" panose="020F0502020204030204" pitchFamily="34" charset="0"/>
                <a:cs typeface="Calibri" panose="020F0502020204030204" pitchFamily="34" charset="0"/>
              </a:rPr>
              <a:t>Is a simple way for sponsoring organization monitors to look for consistency and determine that meal counts, and claims are reasonable. </a:t>
            </a:r>
          </a:p>
        </p:txBody>
      </p:sp>
      <p:sp>
        <p:nvSpPr>
          <p:cNvPr id="3" name="Rectangle 2">
            <a:extLst>
              <a:ext uri="{FF2B5EF4-FFF2-40B4-BE49-F238E27FC236}">
                <a16:creationId xmlns:a16="http://schemas.microsoft.com/office/drawing/2014/main" id="{E291B66B-8CAC-4759-82E6-955C4F20DA3C}"/>
              </a:ext>
            </a:extLst>
          </p:cNvPr>
          <p:cNvSpPr/>
          <p:nvPr/>
        </p:nvSpPr>
        <p:spPr>
          <a:xfrm>
            <a:off x="1410305" y="87133"/>
            <a:ext cx="7883525" cy="646113"/>
          </a:xfrm>
          <a:prstGeom prst="rect">
            <a:avLst/>
          </a:prstGeom>
        </p:spPr>
        <p:txBody>
          <a:bodyPr>
            <a:spAutoFit/>
          </a:bodyPr>
          <a:lstStyle/>
          <a:p>
            <a:pPr eaLnBrk="0" fontAlgn="base" hangingPunct="0">
              <a:spcBef>
                <a:spcPct val="0"/>
              </a:spcBef>
              <a:spcAft>
                <a:spcPct val="0"/>
              </a:spcAft>
              <a:defRPr/>
            </a:pPr>
            <a:r>
              <a:rPr lang="en-US" sz="3600" dirty="0">
                <a:solidFill>
                  <a:schemeClr val="accent1"/>
                </a:solidFill>
                <a:latin typeface="+mj-lt"/>
                <a:cs typeface="Arial" panose="020B0604020202020204" pitchFamily="34" charset="0"/>
              </a:rPr>
              <a:t>5-Day Reconciliation</a:t>
            </a:r>
          </a:p>
        </p:txBody>
      </p:sp>
      <p:pic>
        <p:nvPicPr>
          <p:cNvPr id="5" name="Slide 10">
            <a:hlinkClick r:id="" action="ppaction://media"/>
            <a:extLst>
              <a:ext uri="{FF2B5EF4-FFF2-40B4-BE49-F238E27FC236}">
                <a16:creationId xmlns:a16="http://schemas.microsoft.com/office/drawing/2014/main" id="{5F455CAE-F560-499D-A268-F06181C04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7150" y="642848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FB6BF881-D221-49D9-BEB8-4A46B5A78365}"/>
              </a:ext>
            </a:extLst>
          </p:cNvPr>
          <p:cNvSpPr>
            <a:spLocks noGrp="1"/>
          </p:cNvSpPr>
          <p:nvPr>
            <p:ph type="title"/>
          </p:nvPr>
        </p:nvSpPr>
        <p:spPr>
          <a:xfrm>
            <a:off x="326103" y="387500"/>
            <a:ext cx="7315200" cy="801527"/>
          </a:xfrm>
        </p:spPr>
        <p:txBody>
          <a:bodyPr/>
          <a:lstStyle/>
          <a:p>
            <a:pPr eaLnBrk="1" hangingPunct="1">
              <a:defRPr/>
            </a:pPr>
            <a:r>
              <a:rPr lang="en-US" altLang="en-US" dirty="0"/>
              <a:t>5-Day Reconciliation</a:t>
            </a:r>
          </a:p>
        </p:txBody>
      </p:sp>
      <p:sp>
        <p:nvSpPr>
          <p:cNvPr id="322563" name="Rectangle 3">
            <a:extLst>
              <a:ext uri="{FF2B5EF4-FFF2-40B4-BE49-F238E27FC236}">
                <a16:creationId xmlns:a16="http://schemas.microsoft.com/office/drawing/2014/main" id="{A3FB0971-2C46-4550-96C9-985ACB82A6EF}"/>
              </a:ext>
            </a:extLst>
          </p:cNvPr>
          <p:cNvSpPr>
            <a:spLocks noGrp="1"/>
          </p:cNvSpPr>
          <p:nvPr>
            <p:ph idx="1"/>
          </p:nvPr>
        </p:nvSpPr>
        <p:spPr>
          <a:xfrm>
            <a:off x="1565596" y="1189027"/>
            <a:ext cx="7234237" cy="1751013"/>
          </a:xfrm>
        </p:spPr>
        <p:txBody>
          <a:bodyPr>
            <a:normAutofit/>
          </a:bodyPr>
          <a:lstStyle/>
          <a:p>
            <a:pPr eaLnBrk="1" hangingPunct="1">
              <a:defRPr/>
            </a:pPr>
            <a:r>
              <a:rPr lang="en-US" altLang="en-US" sz="2800" dirty="0">
                <a:latin typeface="Calibri" panose="020F0502020204030204" pitchFamily="34" charset="0"/>
                <a:cs typeface="Calibri" panose="020F0502020204030204" pitchFamily="34" charset="0"/>
              </a:rPr>
              <a:t>List the meal count, attendance and enrollment/eligibility totals for the same meal type for the previous five (5) days.</a:t>
            </a:r>
          </a:p>
        </p:txBody>
      </p:sp>
      <p:sp>
        <p:nvSpPr>
          <p:cNvPr id="156676" name="Text Box 4">
            <a:extLst>
              <a:ext uri="{FF2B5EF4-FFF2-40B4-BE49-F238E27FC236}">
                <a16:creationId xmlns:a16="http://schemas.microsoft.com/office/drawing/2014/main" id="{09CBC9F0-A96A-4AC5-89D9-C4F77DDDCCBB}"/>
              </a:ext>
            </a:extLst>
          </p:cNvPr>
          <p:cNvSpPr txBox="1">
            <a:spLocks noChangeArrowheads="1"/>
          </p:cNvSpPr>
          <p:nvPr/>
        </p:nvSpPr>
        <p:spPr bwMode="auto">
          <a:xfrm>
            <a:off x="1716640" y="6162525"/>
            <a:ext cx="74676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pPr>
            <a:r>
              <a:rPr lang="en-US" altLang="en-US" sz="1400" b="1" i="1" dirty="0">
                <a:solidFill>
                  <a:prstClr val="black"/>
                </a:solidFill>
                <a:latin typeface="Times New Roman" panose="02020603050405020304" pitchFamily="18" charset="0"/>
              </a:rPr>
              <a:t>Note, if there is evidence of block claiming , expand the reconciliation for an additional 10 days.</a:t>
            </a:r>
          </a:p>
        </p:txBody>
      </p:sp>
      <p:graphicFrame>
        <p:nvGraphicFramePr>
          <p:cNvPr id="10" name="Table 10">
            <a:extLst>
              <a:ext uri="{FF2B5EF4-FFF2-40B4-BE49-F238E27FC236}">
                <a16:creationId xmlns:a16="http://schemas.microsoft.com/office/drawing/2014/main" id="{572A5977-8F39-45B3-9B80-402C91CC7598}"/>
              </a:ext>
            </a:extLst>
          </p:cNvPr>
          <p:cNvGraphicFramePr>
            <a:graphicFrameLocks noGrp="1"/>
          </p:cNvGraphicFramePr>
          <p:nvPr>
            <p:extLst>
              <p:ext uri="{D42A27DB-BD31-4B8C-83A1-F6EECF244321}">
                <p14:modId xmlns:p14="http://schemas.microsoft.com/office/powerpoint/2010/main" val="3916264031"/>
              </p:ext>
            </p:extLst>
          </p:nvPr>
        </p:nvGraphicFramePr>
        <p:xfrm>
          <a:off x="1037689" y="2940040"/>
          <a:ext cx="8825502" cy="2947052"/>
        </p:xfrm>
        <a:graphic>
          <a:graphicData uri="http://schemas.openxmlformats.org/drawingml/2006/table">
            <a:tbl>
              <a:tblPr firstRow="1" bandRow="1">
                <a:tableStyleId>{5C22544A-7EE6-4342-B048-85BDC9FD1C3A}</a:tableStyleId>
              </a:tblPr>
              <a:tblGrid>
                <a:gridCol w="1470917">
                  <a:extLst>
                    <a:ext uri="{9D8B030D-6E8A-4147-A177-3AD203B41FA5}">
                      <a16:colId xmlns:a16="http://schemas.microsoft.com/office/drawing/2014/main" val="2003192568"/>
                    </a:ext>
                  </a:extLst>
                </a:gridCol>
                <a:gridCol w="1470917">
                  <a:extLst>
                    <a:ext uri="{9D8B030D-6E8A-4147-A177-3AD203B41FA5}">
                      <a16:colId xmlns:a16="http://schemas.microsoft.com/office/drawing/2014/main" val="4262658436"/>
                    </a:ext>
                  </a:extLst>
                </a:gridCol>
                <a:gridCol w="1470917">
                  <a:extLst>
                    <a:ext uri="{9D8B030D-6E8A-4147-A177-3AD203B41FA5}">
                      <a16:colId xmlns:a16="http://schemas.microsoft.com/office/drawing/2014/main" val="441268450"/>
                    </a:ext>
                  </a:extLst>
                </a:gridCol>
                <a:gridCol w="1470917">
                  <a:extLst>
                    <a:ext uri="{9D8B030D-6E8A-4147-A177-3AD203B41FA5}">
                      <a16:colId xmlns:a16="http://schemas.microsoft.com/office/drawing/2014/main" val="1668469429"/>
                    </a:ext>
                  </a:extLst>
                </a:gridCol>
                <a:gridCol w="1470917">
                  <a:extLst>
                    <a:ext uri="{9D8B030D-6E8A-4147-A177-3AD203B41FA5}">
                      <a16:colId xmlns:a16="http://schemas.microsoft.com/office/drawing/2014/main" val="1525836178"/>
                    </a:ext>
                  </a:extLst>
                </a:gridCol>
                <a:gridCol w="1470917">
                  <a:extLst>
                    <a:ext uri="{9D8B030D-6E8A-4147-A177-3AD203B41FA5}">
                      <a16:colId xmlns:a16="http://schemas.microsoft.com/office/drawing/2014/main" val="1489648726"/>
                    </a:ext>
                  </a:extLst>
                </a:gridCol>
              </a:tblGrid>
              <a:tr h="623579">
                <a:tc>
                  <a:txBody>
                    <a:bodyPr/>
                    <a:lstStyle/>
                    <a:p>
                      <a:r>
                        <a:rPr lang="en-US" dirty="0"/>
                        <a:t>Date</a:t>
                      </a:r>
                    </a:p>
                  </a:txBody>
                  <a:tcPr/>
                </a:tc>
                <a:tc>
                  <a:txBody>
                    <a:bodyPr/>
                    <a:lstStyle/>
                    <a:p>
                      <a:r>
                        <a:rPr lang="en-US" dirty="0"/>
                        <a:t>4/10/20_</a:t>
                      </a:r>
                    </a:p>
                  </a:txBody>
                  <a:tcPr/>
                </a:tc>
                <a:tc>
                  <a:txBody>
                    <a:bodyPr/>
                    <a:lstStyle/>
                    <a:p>
                      <a:r>
                        <a:rPr lang="en-US" dirty="0"/>
                        <a:t>4/11/20_</a:t>
                      </a:r>
                    </a:p>
                  </a:txBody>
                  <a:tcPr/>
                </a:tc>
                <a:tc>
                  <a:txBody>
                    <a:bodyPr/>
                    <a:lstStyle/>
                    <a:p>
                      <a:r>
                        <a:rPr lang="en-US" dirty="0"/>
                        <a:t>4/12/20_</a:t>
                      </a:r>
                    </a:p>
                  </a:txBody>
                  <a:tcPr/>
                </a:tc>
                <a:tc>
                  <a:txBody>
                    <a:bodyPr/>
                    <a:lstStyle/>
                    <a:p>
                      <a:r>
                        <a:rPr lang="en-US" dirty="0"/>
                        <a:t>4/13/20_</a:t>
                      </a:r>
                    </a:p>
                  </a:txBody>
                  <a:tcPr/>
                </a:tc>
                <a:tc>
                  <a:txBody>
                    <a:bodyPr/>
                    <a:lstStyle/>
                    <a:p>
                      <a:r>
                        <a:rPr lang="en-US" dirty="0"/>
                        <a:t>4/14/20_</a:t>
                      </a:r>
                    </a:p>
                  </a:txBody>
                  <a:tcPr/>
                </a:tc>
                <a:extLst>
                  <a:ext uri="{0D108BD9-81ED-4DB2-BD59-A6C34878D82A}">
                    <a16:rowId xmlns:a16="http://schemas.microsoft.com/office/drawing/2014/main" val="788003163"/>
                  </a:ext>
                </a:extLst>
              </a:tr>
              <a:tr h="623579">
                <a:tc>
                  <a:txBody>
                    <a:bodyPr/>
                    <a:lstStyle/>
                    <a:p>
                      <a:r>
                        <a:rPr lang="en-US" dirty="0"/>
                        <a:t>Meal Count</a:t>
                      </a:r>
                    </a:p>
                  </a:txBody>
                  <a:tcPr/>
                </a:tc>
                <a:tc>
                  <a:txBody>
                    <a:bodyPr/>
                    <a:lstStyle/>
                    <a:p>
                      <a:pPr algn="ctr"/>
                      <a:r>
                        <a:rPr lang="en-US" dirty="0"/>
                        <a:t>2</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2</a:t>
                      </a:r>
                    </a:p>
                  </a:txBody>
                  <a:tcPr/>
                </a:tc>
                <a:extLst>
                  <a:ext uri="{0D108BD9-81ED-4DB2-BD59-A6C34878D82A}">
                    <a16:rowId xmlns:a16="http://schemas.microsoft.com/office/drawing/2014/main" val="4270325033"/>
                  </a:ext>
                </a:extLst>
              </a:tr>
              <a:tr h="623579">
                <a:tc>
                  <a:txBody>
                    <a:bodyPr/>
                    <a:lstStyle/>
                    <a:p>
                      <a:r>
                        <a:rPr lang="en-US" dirty="0"/>
                        <a:t>Attendance</a:t>
                      </a:r>
                    </a:p>
                  </a:txBody>
                  <a:tcPr/>
                </a:tc>
                <a:tc>
                  <a:txBody>
                    <a:bodyPr/>
                    <a:lstStyle/>
                    <a:p>
                      <a:pPr algn="ctr"/>
                      <a:r>
                        <a:rPr lang="en-US" dirty="0"/>
                        <a:t>2</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2</a:t>
                      </a:r>
                    </a:p>
                  </a:txBody>
                  <a:tcPr/>
                </a:tc>
                <a:extLst>
                  <a:ext uri="{0D108BD9-81ED-4DB2-BD59-A6C34878D82A}">
                    <a16:rowId xmlns:a16="http://schemas.microsoft.com/office/drawing/2014/main" val="241959220"/>
                  </a:ext>
                </a:extLst>
              </a:tr>
              <a:tr h="1076315">
                <a:tc>
                  <a:txBody>
                    <a:bodyPr/>
                    <a:lstStyle/>
                    <a:p>
                      <a:r>
                        <a:rPr lang="en-US" dirty="0"/>
                        <a:t>Eligibility/</a:t>
                      </a:r>
                    </a:p>
                    <a:p>
                      <a:r>
                        <a:rPr lang="en-US" dirty="0"/>
                        <a:t>Enrollment </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1252953411"/>
                  </a:ext>
                </a:extLst>
              </a:tr>
            </a:tbl>
          </a:graphicData>
        </a:graphic>
      </p:graphicFrame>
      <p:pic>
        <p:nvPicPr>
          <p:cNvPr id="2" name="Slide 11">
            <a:hlinkClick r:id="" action="ppaction://media"/>
            <a:extLst>
              <a:ext uri="{FF2B5EF4-FFF2-40B4-BE49-F238E27FC236}">
                <a16:creationId xmlns:a16="http://schemas.microsoft.com/office/drawing/2014/main" id="{C1C4B3F7-D680-4B7B-9803-555116ECEB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5232" y="631651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1" name="Rectangle 3">
            <a:extLst>
              <a:ext uri="{FF2B5EF4-FFF2-40B4-BE49-F238E27FC236}">
                <a16:creationId xmlns:a16="http://schemas.microsoft.com/office/drawing/2014/main" id="{F605F6FD-E024-49A2-821F-486A75C68304}"/>
              </a:ext>
            </a:extLst>
          </p:cNvPr>
          <p:cNvSpPr>
            <a:spLocks noGrp="1"/>
          </p:cNvSpPr>
          <p:nvPr>
            <p:ph type="title"/>
          </p:nvPr>
        </p:nvSpPr>
        <p:spPr>
          <a:xfrm>
            <a:off x="677334" y="274687"/>
            <a:ext cx="8596668" cy="669826"/>
          </a:xfrm>
        </p:spPr>
        <p:txBody>
          <a:bodyPr/>
          <a:lstStyle/>
          <a:p>
            <a:pPr eaLnBrk="1" hangingPunct="1">
              <a:defRPr/>
            </a:pPr>
            <a:r>
              <a:rPr lang="en-US" altLang="en-US" dirty="0"/>
              <a:t>5-Day Reconciliation</a:t>
            </a:r>
          </a:p>
        </p:txBody>
      </p:sp>
      <p:sp>
        <p:nvSpPr>
          <p:cNvPr id="158725" name="Rectangle 167">
            <a:extLst>
              <a:ext uri="{FF2B5EF4-FFF2-40B4-BE49-F238E27FC236}">
                <a16:creationId xmlns:a16="http://schemas.microsoft.com/office/drawing/2014/main" id="{D469FCBD-83D7-4246-A3D2-77AFBA6F0B94}"/>
              </a:ext>
            </a:extLst>
          </p:cNvPr>
          <p:cNvSpPr>
            <a:spLocks noChangeArrowheads="1"/>
          </p:cNvSpPr>
          <p:nvPr/>
        </p:nvSpPr>
        <p:spPr bwMode="auto">
          <a:xfrm>
            <a:off x="1463324" y="1617503"/>
            <a:ext cx="702468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pPr>
            <a:r>
              <a:rPr lang="en-US" altLang="en-US" sz="2800" dirty="0">
                <a:solidFill>
                  <a:prstClr val="black"/>
                </a:solidFill>
                <a:latin typeface="Calibri" panose="020F0502020204030204" pitchFamily="34" charset="0"/>
                <a:cs typeface="Calibri" panose="020F0502020204030204" pitchFamily="34" charset="0"/>
              </a:rPr>
              <a:t>Based on the 5-day reconciliation, if there is evidence of repetition, expand the reconciliation for an additional 10 days.</a:t>
            </a:r>
          </a:p>
        </p:txBody>
      </p:sp>
      <p:graphicFrame>
        <p:nvGraphicFramePr>
          <p:cNvPr id="168" name="Table 10">
            <a:extLst>
              <a:ext uri="{FF2B5EF4-FFF2-40B4-BE49-F238E27FC236}">
                <a16:creationId xmlns:a16="http://schemas.microsoft.com/office/drawing/2014/main" id="{144DA16A-CB62-492A-999A-B374A4CE5AF7}"/>
              </a:ext>
            </a:extLst>
          </p:cNvPr>
          <p:cNvGraphicFramePr>
            <a:graphicFrameLocks noGrp="1"/>
          </p:cNvGraphicFramePr>
          <p:nvPr>
            <p:extLst>
              <p:ext uri="{D42A27DB-BD31-4B8C-83A1-F6EECF244321}">
                <p14:modId xmlns:p14="http://schemas.microsoft.com/office/powerpoint/2010/main" val="3838147806"/>
              </p:ext>
            </p:extLst>
          </p:nvPr>
        </p:nvGraphicFramePr>
        <p:xfrm>
          <a:off x="390418" y="3138043"/>
          <a:ext cx="10325531" cy="3110357"/>
        </p:xfrm>
        <a:graphic>
          <a:graphicData uri="http://schemas.openxmlformats.org/drawingml/2006/table">
            <a:tbl>
              <a:tblPr firstRow="1" bandRow="1">
                <a:tableStyleId>{5C22544A-7EE6-4342-B048-85BDC9FD1C3A}</a:tableStyleId>
              </a:tblPr>
              <a:tblGrid>
                <a:gridCol w="1368049">
                  <a:extLst>
                    <a:ext uri="{9D8B030D-6E8A-4147-A177-3AD203B41FA5}">
                      <a16:colId xmlns:a16="http://schemas.microsoft.com/office/drawing/2014/main" val="2003192568"/>
                    </a:ext>
                  </a:extLst>
                </a:gridCol>
                <a:gridCol w="689292">
                  <a:extLst>
                    <a:ext uri="{9D8B030D-6E8A-4147-A177-3AD203B41FA5}">
                      <a16:colId xmlns:a16="http://schemas.microsoft.com/office/drawing/2014/main" val="4262658436"/>
                    </a:ext>
                  </a:extLst>
                </a:gridCol>
                <a:gridCol w="758710">
                  <a:extLst>
                    <a:ext uri="{9D8B030D-6E8A-4147-A177-3AD203B41FA5}">
                      <a16:colId xmlns:a16="http://schemas.microsoft.com/office/drawing/2014/main" val="441268450"/>
                    </a:ext>
                  </a:extLst>
                </a:gridCol>
                <a:gridCol w="938685">
                  <a:extLst>
                    <a:ext uri="{9D8B030D-6E8A-4147-A177-3AD203B41FA5}">
                      <a16:colId xmlns:a16="http://schemas.microsoft.com/office/drawing/2014/main" val="1668469429"/>
                    </a:ext>
                  </a:extLst>
                </a:gridCol>
                <a:gridCol w="938685">
                  <a:extLst>
                    <a:ext uri="{9D8B030D-6E8A-4147-A177-3AD203B41FA5}">
                      <a16:colId xmlns:a16="http://schemas.microsoft.com/office/drawing/2014/main" val="1525836178"/>
                    </a:ext>
                  </a:extLst>
                </a:gridCol>
                <a:gridCol w="938685">
                  <a:extLst>
                    <a:ext uri="{9D8B030D-6E8A-4147-A177-3AD203B41FA5}">
                      <a16:colId xmlns:a16="http://schemas.microsoft.com/office/drawing/2014/main" val="1489648726"/>
                    </a:ext>
                  </a:extLst>
                </a:gridCol>
                <a:gridCol w="938685">
                  <a:extLst>
                    <a:ext uri="{9D8B030D-6E8A-4147-A177-3AD203B41FA5}">
                      <a16:colId xmlns:a16="http://schemas.microsoft.com/office/drawing/2014/main" val="2198017891"/>
                    </a:ext>
                  </a:extLst>
                </a:gridCol>
                <a:gridCol w="938685">
                  <a:extLst>
                    <a:ext uri="{9D8B030D-6E8A-4147-A177-3AD203B41FA5}">
                      <a16:colId xmlns:a16="http://schemas.microsoft.com/office/drawing/2014/main" val="2440315897"/>
                    </a:ext>
                  </a:extLst>
                </a:gridCol>
                <a:gridCol w="938685">
                  <a:extLst>
                    <a:ext uri="{9D8B030D-6E8A-4147-A177-3AD203B41FA5}">
                      <a16:colId xmlns:a16="http://schemas.microsoft.com/office/drawing/2014/main" val="683531423"/>
                    </a:ext>
                  </a:extLst>
                </a:gridCol>
                <a:gridCol w="938685">
                  <a:extLst>
                    <a:ext uri="{9D8B030D-6E8A-4147-A177-3AD203B41FA5}">
                      <a16:colId xmlns:a16="http://schemas.microsoft.com/office/drawing/2014/main" val="2484812013"/>
                    </a:ext>
                  </a:extLst>
                </a:gridCol>
                <a:gridCol w="938685">
                  <a:extLst>
                    <a:ext uri="{9D8B030D-6E8A-4147-A177-3AD203B41FA5}">
                      <a16:colId xmlns:a16="http://schemas.microsoft.com/office/drawing/2014/main" val="3281408018"/>
                    </a:ext>
                  </a:extLst>
                </a:gridCol>
              </a:tblGrid>
              <a:tr h="601606">
                <a:tc>
                  <a:txBody>
                    <a:bodyPr/>
                    <a:lstStyle/>
                    <a:p>
                      <a:r>
                        <a:rPr lang="en-US" dirty="0"/>
                        <a:t>Date</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88003163"/>
                  </a:ext>
                </a:extLst>
              </a:tr>
              <a:tr h="727970">
                <a:tc>
                  <a:txBody>
                    <a:bodyPr/>
                    <a:lstStyle/>
                    <a:p>
                      <a:r>
                        <a:rPr lang="en-US" dirty="0"/>
                        <a:t>Meal Count</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70325033"/>
                  </a:ext>
                </a:extLst>
              </a:tr>
              <a:tr h="727970">
                <a:tc>
                  <a:txBody>
                    <a:bodyPr/>
                    <a:lstStyle/>
                    <a:p>
                      <a:r>
                        <a:rPr lang="en-US" dirty="0"/>
                        <a:t>Attendance</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1959220"/>
                  </a:ext>
                </a:extLst>
              </a:tr>
              <a:tr h="1052811">
                <a:tc>
                  <a:txBody>
                    <a:bodyPr/>
                    <a:lstStyle/>
                    <a:p>
                      <a:r>
                        <a:rPr lang="en-US" dirty="0"/>
                        <a:t>Eligibility/</a:t>
                      </a:r>
                    </a:p>
                    <a:p>
                      <a:r>
                        <a:rPr lang="en-US" dirty="0"/>
                        <a:t>Enrollment </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52953411"/>
                  </a:ext>
                </a:extLst>
              </a:tr>
            </a:tbl>
          </a:graphicData>
        </a:graphic>
      </p:graphicFrame>
      <p:pic>
        <p:nvPicPr>
          <p:cNvPr id="3" name="Slide 12">
            <a:hlinkClick r:id="" action="ppaction://media"/>
            <a:extLst>
              <a:ext uri="{FF2B5EF4-FFF2-40B4-BE49-F238E27FC236}">
                <a16:creationId xmlns:a16="http://schemas.microsoft.com/office/drawing/2014/main" id="{8A583BCD-B1CA-47EE-9779-75220C6764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6054" y="6451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4997309" y="609600"/>
            <a:ext cx="4276692" cy="1320800"/>
          </a:xfrm>
        </p:spPr>
        <p:txBody>
          <a:bodyPr anchor="ctr">
            <a:normAutofit/>
          </a:bodyPr>
          <a:lstStyle/>
          <a:p>
            <a:r>
              <a:rPr lang="en-US" dirty="0"/>
              <a:t>Monitoring Requirements</a:t>
            </a: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4192967" y="1998029"/>
            <a:ext cx="5591114" cy="4250371"/>
          </a:xfrm>
        </p:spPr>
        <p:txBody>
          <a:bodyPr>
            <a:normAutofit/>
          </a:bodyPr>
          <a:lstStyle/>
          <a:p>
            <a:pPr marL="365125" indent="-282575">
              <a:lnSpc>
                <a:spcPct val="90000"/>
              </a:lnSpc>
              <a:buFont typeface="Wingdings 2" panose="05020102010507070707" pitchFamily="18" charset="2"/>
              <a:buChar char=""/>
              <a:defRPr/>
            </a:pPr>
            <a:r>
              <a:rPr lang="en-US" altLang="en-US" sz="2000" dirty="0">
                <a:latin typeface="Calibri" panose="020F0502020204030204" pitchFamily="34" charset="0"/>
                <a:cs typeface="Calibri" panose="020F0502020204030204" pitchFamily="34" charset="0"/>
              </a:rPr>
              <a:t>What is household contact?</a:t>
            </a:r>
          </a:p>
          <a:p>
            <a:pPr lvl="1" indent="-236538">
              <a:lnSpc>
                <a:spcPct val="90000"/>
              </a:lnSpc>
              <a:buFont typeface="Verdana" panose="020B0604030504040204" pitchFamily="34" charset="0"/>
              <a:buChar char="◦"/>
              <a:defRPr/>
            </a:pPr>
            <a:r>
              <a:rPr lang="en-US" altLang="en-US" sz="2000" dirty="0">
                <a:latin typeface="Calibri" panose="020F0502020204030204" pitchFamily="34" charset="0"/>
                <a:cs typeface="Calibri" panose="020F0502020204030204" pitchFamily="34" charset="0"/>
              </a:rPr>
              <a:t>Contacts made by a sponsoring organization or a State agency to the participant’s home in order to verify the attendance and enrollment of the child and the specific meal service(s) which the child routinely receives while in care. </a:t>
            </a:r>
          </a:p>
          <a:p>
            <a:pPr lvl="1" indent="-236538">
              <a:lnSpc>
                <a:spcPct val="90000"/>
              </a:lnSpc>
              <a:buFont typeface="Verdana" panose="020B0604030504040204" pitchFamily="34" charset="0"/>
              <a:buChar char="◦"/>
              <a:defRPr/>
            </a:pPr>
            <a:endParaRPr lang="en-US" altLang="en-US" sz="2000" dirty="0">
              <a:latin typeface="Calibri" panose="020F0502020204030204" pitchFamily="34" charset="0"/>
              <a:cs typeface="Calibri" panose="020F0502020204030204" pitchFamily="34" charset="0"/>
            </a:endParaRPr>
          </a:p>
          <a:p>
            <a:pPr marL="365125" indent="-282575">
              <a:lnSpc>
                <a:spcPct val="90000"/>
              </a:lnSpc>
              <a:buFont typeface="Wingdings 2" panose="05020102010507070707" pitchFamily="18" charset="2"/>
              <a:buChar char=""/>
              <a:defRPr/>
            </a:pPr>
            <a:r>
              <a:rPr lang="en-US" altLang="en-US" sz="2000" dirty="0">
                <a:latin typeface="Calibri" panose="020F0502020204030204" pitchFamily="34" charset="0"/>
                <a:cs typeface="Calibri" panose="020F0502020204030204" pitchFamily="34" charset="0"/>
              </a:rPr>
              <a:t>CACFP Household Contact Policy</a:t>
            </a:r>
          </a:p>
          <a:p>
            <a:pPr lvl="1" indent="-236538">
              <a:lnSpc>
                <a:spcPct val="90000"/>
              </a:lnSpc>
              <a:buFont typeface="Verdana" panose="020B0604030504040204" pitchFamily="34" charset="0"/>
              <a:buChar char="◦"/>
              <a:defRPr/>
            </a:pPr>
            <a:r>
              <a:rPr lang="en-US" altLang="en-US" sz="2000" dirty="0">
                <a:latin typeface="Calibri" panose="020F0502020204030204" pitchFamily="34" charset="0"/>
                <a:cs typeface="Calibri" panose="020F0502020204030204" pitchFamily="34" charset="0"/>
              </a:rPr>
              <a:t>Conduct annually or as necessary</a:t>
            </a:r>
          </a:p>
          <a:p>
            <a:pPr lvl="1" indent="-236538">
              <a:lnSpc>
                <a:spcPct val="90000"/>
              </a:lnSpc>
              <a:buFont typeface="Verdana" panose="020B0604030504040204" pitchFamily="34" charset="0"/>
              <a:buChar char="◦"/>
              <a:defRPr/>
            </a:pPr>
            <a:r>
              <a:rPr lang="en-US" altLang="en-US" sz="2000" dirty="0">
                <a:latin typeface="Calibri" panose="020F0502020204030204" pitchFamily="34" charset="0"/>
                <a:cs typeface="Calibri" panose="020F0502020204030204" pitchFamily="34" charset="0"/>
              </a:rPr>
              <a:t>Maintain responses on file </a:t>
            </a:r>
          </a:p>
          <a:p>
            <a:pPr lvl="1" indent="-236538">
              <a:lnSpc>
                <a:spcPct val="90000"/>
              </a:lnSpc>
              <a:buFont typeface="Verdana" panose="020B0604030504040204" pitchFamily="34" charset="0"/>
              <a:buChar char="◦"/>
              <a:defRPr/>
            </a:pPr>
            <a:r>
              <a:rPr lang="en-US" altLang="en-US" sz="2000" dirty="0">
                <a:latin typeface="Calibri" panose="020F0502020204030204" pitchFamily="34" charset="0"/>
                <a:cs typeface="Calibri" panose="020F0502020204030204" pitchFamily="34" charset="0"/>
              </a:rPr>
              <a:t>Household contact Surveys valid for one year</a:t>
            </a:r>
          </a:p>
          <a:p>
            <a:pPr marL="886968" lvl="2">
              <a:lnSpc>
                <a:spcPct val="90000"/>
              </a:lnSpc>
              <a:spcBef>
                <a:spcPts val="0"/>
              </a:spcBef>
              <a:spcAft>
                <a:spcPts val="1200"/>
              </a:spcAft>
              <a:buFont typeface="Wingdings 2"/>
              <a:buChar char=""/>
              <a:defRPr/>
            </a:pPr>
            <a:endParaRPr lang="en-US" sz="1700" dirty="0"/>
          </a:p>
        </p:txBody>
      </p:sp>
      <p:pic>
        <p:nvPicPr>
          <p:cNvPr id="14" name="Picture 2" descr="House">
            <a:extLst>
              <a:ext uri="{FF2B5EF4-FFF2-40B4-BE49-F238E27FC236}">
                <a16:creationId xmlns:a16="http://schemas.microsoft.com/office/drawing/2014/main" id="{2ECC4C05-7ECF-40D4-8849-09870ABA10C6}"/>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auto">
          <a:xfrm>
            <a:off x="92678" y="1386044"/>
            <a:ext cx="4588036" cy="4588036"/>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3">
            <a:hlinkClick r:id="" action="ppaction://media"/>
            <a:extLst>
              <a:ext uri="{FF2B5EF4-FFF2-40B4-BE49-F238E27FC236}">
                <a16:creationId xmlns:a16="http://schemas.microsoft.com/office/drawing/2014/main" id="{26998E44-824B-430D-8A96-C0A85D1E57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6054" y="6359418"/>
            <a:ext cx="406400" cy="406400"/>
          </a:xfrm>
          <a:prstGeom prst="rect">
            <a:avLst/>
          </a:prstGeom>
        </p:spPr>
      </p:pic>
    </p:spTree>
    <p:extLst>
      <p:ext uri="{BB962C8B-B14F-4D97-AF65-F5344CB8AC3E}">
        <p14:creationId xmlns:p14="http://schemas.microsoft.com/office/powerpoint/2010/main" val="144085111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5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724554" y="206149"/>
            <a:ext cx="4203045" cy="1375608"/>
          </a:xfrm>
        </p:spPr>
        <p:txBody>
          <a:bodyPr anchor="ctr">
            <a:normAutofit/>
          </a:bodyPr>
          <a:lstStyle/>
          <a:p>
            <a:pPr>
              <a:lnSpc>
                <a:spcPct val="90000"/>
              </a:lnSpc>
            </a:pPr>
            <a:r>
              <a:rPr lang="en-US" altLang="en-US" sz="3100" dirty="0">
                <a:solidFill>
                  <a:schemeClr val="bg1"/>
                </a:solidFill>
              </a:rPr>
              <a:t>Preparing for your Administrative Review</a:t>
            </a:r>
            <a:endParaRPr lang="en-US" sz="3100" dirty="0">
              <a:solidFill>
                <a:schemeClr val="bg1"/>
              </a:solidFill>
            </a:endParaRP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0" y="2160589"/>
            <a:ext cx="4775200" cy="4697408"/>
          </a:xfrm>
        </p:spPr>
        <p:txBody>
          <a:bodyPr>
            <a:normAutofit fontScale="92500" lnSpcReduction="10000"/>
          </a:bodyPr>
          <a:lstStyle/>
          <a:p>
            <a:pPr marL="0" indent="0">
              <a:lnSpc>
                <a:spcPct val="90000"/>
              </a:lnSpc>
              <a:buClr>
                <a:schemeClr val="tx1"/>
              </a:buClr>
              <a:buNone/>
              <a:defRPr/>
            </a:pPr>
            <a:r>
              <a:rPr lang="en-US" altLang="en-US" sz="2400" dirty="0">
                <a:solidFill>
                  <a:schemeClr val="bg1"/>
                </a:solidFill>
                <a:latin typeface="Calibri" panose="020F0502020204030204" pitchFamily="34" charset="0"/>
                <a:cs typeface="Calibri" panose="020F0502020204030204" pitchFamily="34" charset="0"/>
              </a:rPr>
              <a:t>1.)       You will receive:</a:t>
            </a:r>
          </a:p>
          <a:p>
            <a:pPr marL="342900" lvl="1" indent="0">
              <a:lnSpc>
                <a:spcPct val="90000"/>
              </a:lnSpc>
              <a:buClr>
                <a:schemeClr val="tx1"/>
              </a:buClr>
              <a:buNone/>
              <a:defRPr/>
            </a:pPr>
            <a:r>
              <a:rPr lang="en-US" altLang="en-US" sz="2400" dirty="0">
                <a:solidFill>
                  <a:schemeClr val="bg1"/>
                </a:solidFill>
                <a:latin typeface="Calibri" panose="020F0502020204030204" pitchFamily="34" charset="0"/>
                <a:cs typeface="Calibri" panose="020F0502020204030204" pitchFamily="34" charset="0"/>
              </a:rPr>
              <a:t>a) Administrative Review and Appointment Letter</a:t>
            </a:r>
          </a:p>
          <a:p>
            <a:pPr marL="342900" lvl="1" indent="0">
              <a:lnSpc>
                <a:spcPct val="90000"/>
              </a:lnSpc>
              <a:buClr>
                <a:schemeClr val="tx1"/>
              </a:buClr>
              <a:buNone/>
              <a:defRPr/>
            </a:pPr>
            <a:r>
              <a:rPr lang="en-US" altLang="en-US" sz="2400" dirty="0">
                <a:solidFill>
                  <a:schemeClr val="bg1"/>
                </a:solidFill>
                <a:latin typeface="Calibri" panose="020F0502020204030204" pitchFamily="34" charset="0"/>
                <a:cs typeface="Calibri" panose="020F0502020204030204" pitchFamily="34" charset="0"/>
              </a:rPr>
              <a:t>b) Administrative Review Checklist </a:t>
            </a:r>
          </a:p>
          <a:p>
            <a:pPr marL="342900" lvl="1" indent="0">
              <a:lnSpc>
                <a:spcPct val="90000"/>
              </a:lnSpc>
              <a:buClr>
                <a:schemeClr val="tx1"/>
              </a:buClr>
              <a:buNone/>
              <a:defRPr/>
            </a:pPr>
            <a:r>
              <a:rPr lang="en-US" altLang="en-US" sz="2400" dirty="0">
                <a:solidFill>
                  <a:schemeClr val="bg1"/>
                </a:solidFill>
                <a:latin typeface="Calibri" panose="020F0502020204030204" pitchFamily="34" charset="0"/>
                <a:cs typeface="Calibri" panose="020F0502020204030204" pitchFamily="34" charset="0"/>
              </a:rPr>
              <a:t>c) Administrative Pre-view Fact Sheet</a:t>
            </a:r>
          </a:p>
          <a:p>
            <a:pPr lvl="1" indent="-400050">
              <a:lnSpc>
                <a:spcPct val="90000"/>
              </a:lnSpc>
              <a:buClr>
                <a:schemeClr val="tx1"/>
              </a:buClr>
              <a:buFontTx/>
              <a:buAutoNum type="alphaLcParenR"/>
              <a:defRPr/>
            </a:pPr>
            <a:endParaRPr lang="en-US" altLang="en-US" sz="2400" dirty="0">
              <a:solidFill>
                <a:schemeClr val="bg1"/>
              </a:solidFill>
              <a:latin typeface="Calibri" panose="020F0502020204030204" pitchFamily="34" charset="0"/>
              <a:cs typeface="Calibri" panose="020F0502020204030204" pitchFamily="34" charset="0"/>
            </a:endParaRPr>
          </a:p>
          <a:p>
            <a:pPr marL="0" indent="0">
              <a:lnSpc>
                <a:spcPct val="90000"/>
              </a:lnSpc>
              <a:buClr>
                <a:schemeClr val="tx1"/>
              </a:buClr>
              <a:buNone/>
              <a:defRPr/>
            </a:pPr>
            <a:r>
              <a:rPr lang="en-US" altLang="en-US" sz="2400" dirty="0">
                <a:solidFill>
                  <a:schemeClr val="bg1"/>
                </a:solidFill>
                <a:latin typeface="Calibri" panose="020F0502020204030204" pitchFamily="34" charset="0"/>
                <a:cs typeface="Calibri" panose="020F0502020204030204" pitchFamily="34" charset="0"/>
              </a:rPr>
              <a:t>2.)   Prepare your institution (clean facility, post required documents, recordkeeping standards, etc.).</a:t>
            </a:r>
          </a:p>
          <a:p>
            <a:pPr marL="457200" indent="-457200">
              <a:lnSpc>
                <a:spcPct val="90000"/>
              </a:lnSpc>
              <a:buClr>
                <a:schemeClr val="tx1"/>
              </a:buClr>
              <a:buFontTx/>
              <a:buAutoNum type="arabicParenR"/>
              <a:defRPr/>
            </a:pPr>
            <a:endParaRPr lang="en-US" altLang="en-US" sz="2400" dirty="0">
              <a:solidFill>
                <a:schemeClr val="bg1"/>
              </a:solidFill>
              <a:latin typeface="Calibri" panose="020F0502020204030204" pitchFamily="34" charset="0"/>
              <a:cs typeface="Calibri" panose="020F0502020204030204" pitchFamily="34" charset="0"/>
            </a:endParaRPr>
          </a:p>
          <a:p>
            <a:pPr marL="0" indent="0">
              <a:lnSpc>
                <a:spcPct val="90000"/>
              </a:lnSpc>
              <a:buClr>
                <a:schemeClr val="tx1"/>
              </a:buClr>
              <a:buNone/>
              <a:defRPr/>
            </a:pPr>
            <a:r>
              <a:rPr lang="en-US" altLang="en-US" sz="2400" dirty="0">
                <a:solidFill>
                  <a:schemeClr val="bg1"/>
                </a:solidFill>
                <a:latin typeface="Calibri" panose="020F0502020204030204" pitchFamily="34" charset="0"/>
                <a:cs typeface="Calibri" panose="020F0502020204030204" pitchFamily="34" charset="0"/>
              </a:rPr>
              <a:t>3.)  Review CACFP Procedures (meal counts, daily attendance, CACFP contracts, etc.).</a:t>
            </a:r>
          </a:p>
          <a:p>
            <a:pPr marL="886968" lvl="2">
              <a:lnSpc>
                <a:spcPct val="90000"/>
              </a:lnSpc>
              <a:spcBef>
                <a:spcPts val="0"/>
              </a:spcBef>
              <a:spcAft>
                <a:spcPts val="1200"/>
              </a:spcAft>
              <a:buFont typeface="Wingdings 2"/>
              <a:buChar char=""/>
              <a:defRPr/>
            </a:pPr>
            <a:endParaRPr lang="en-US" sz="1500" dirty="0">
              <a:solidFill>
                <a:schemeClr val="bg1"/>
              </a:solidFill>
            </a:endParaRPr>
          </a:p>
        </p:txBody>
      </p:sp>
      <p:pic>
        <p:nvPicPr>
          <p:cNvPr id="51" name="Picture 4">
            <a:extLst>
              <a:ext uri="{FF2B5EF4-FFF2-40B4-BE49-F238E27FC236}">
                <a16:creationId xmlns:a16="http://schemas.microsoft.com/office/drawing/2014/main" id="{4D9B0F70-9585-46B6-83D9-9794E8BC8422}"/>
              </a:ext>
            </a:extLst>
          </p:cNvPr>
          <p:cNvPicPr>
            <a:picLocks noChangeAspect="1" noChangeArrowheads="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754" r="2" b="2"/>
          <a:stretch/>
        </p:blipFill>
        <p:spPr bwMode="auto">
          <a:xfrm>
            <a:off x="6096001" y="1581757"/>
            <a:ext cx="5143500" cy="36819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Isosceles Triangle 6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2" name="Slide 14">
            <a:hlinkClick r:id="" action="ppaction://media"/>
            <a:extLst>
              <a:ext uri="{FF2B5EF4-FFF2-40B4-BE49-F238E27FC236}">
                <a16:creationId xmlns:a16="http://schemas.microsoft.com/office/drawing/2014/main" id="{0552DC59-8123-4174-831B-AAB38B2C84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0622" y="6451600"/>
            <a:ext cx="406400" cy="406400"/>
          </a:xfrm>
          <a:prstGeom prst="rect">
            <a:avLst/>
          </a:prstGeom>
        </p:spPr>
      </p:pic>
    </p:spTree>
    <p:extLst>
      <p:ext uri="{BB962C8B-B14F-4D97-AF65-F5344CB8AC3E}">
        <p14:creationId xmlns:p14="http://schemas.microsoft.com/office/powerpoint/2010/main" val="301183081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677334" y="609600"/>
            <a:ext cx="8596668" cy="1320800"/>
          </a:xfrm>
        </p:spPr>
        <p:txBody>
          <a:bodyPr>
            <a:normAutofit/>
          </a:bodyPr>
          <a:lstStyle/>
          <a:p>
            <a:r>
              <a:rPr lang="en-US" altLang="en-US"/>
              <a:t>Preparing for your Administrative Review</a:t>
            </a:r>
            <a:endParaRPr lang="en-US"/>
          </a:p>
        </p:txBody>
      </p:sp>
      <p:graphicFrame>
        <p:nvGraphicFramePr>
          <p:cNvPr id="32" name="Content Placeholder 10">
            <a:extLst>
              <a:ext uri="{FF2B5EF4-FFF2-40B4-BE49-F238E27FC236}">
                <a16:creationId xmlns:a16="http://schemas.microsoft.com/office/drawing/2014/main" id="{F8C682F2-07C7-4B6D-9424-609C398B2FD8}"/>
              </a:ext>
            </a:extLst>
          </p:cNvPr>
          <p:cNvGraphicFramePr>
            <a:graphicFrameLocks noGrp="1"/>
          </p:cNvGraphicFramePr>
          <p:nvPr>
            <p:ph idx="1"/>
            <p:extLst>
              <p:ext uri="{D42A27DB-BD31-4B8C-83A1-F6EECF244321}">
                <p14:modId xmlns:p14="http://schemas.microsoft.com/office/powerpoint/2010/main" val="4250464508"/>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Slide 15">
            <a:hlinkClick r:id="" action="ppaction://media"/>
            <a:extLst>
              <a:ext uri="{FF2B5EF4-FFF2-40B4-BE49-F238E27FC236}">
                <a16:creationId xmlns:a16="http://schemas.microsoft.com/office/drawing/2014/main" id="{E055E19A-9DAE-4308-83FA-E8B10330C8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4134" y="6318322"/>
            <a:ext cx="406400" cy="406400"/>
          </a:xfrm>
          <a:prstGeom prst="rect">
            <a:avLst/>
          </a:prstGeom>
        </p:spPr>
      </p:pic>
    </p:spTree>
    <p:extLst>
      <p:ext uri="{BB962C8B-B14F-4D97-AF65-F5344CB8AC3E}">
        <p14:creationId xmlns:p14="http://schemas.microsoft.com/office/powerpoint/2010/main" val="42280286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677334" y="609600"/>
            <a:ext cx="8596668" cy="1320800"/>
          </a:xfrm>
        </p:spPr>
        <p:txBody>
          <a:bodyPr anchor="t">
            <a:normAutofit/>
          </a:bodyPr>
          <a:lstStyle/>
          <a:p>
            <a:r>
              <a:rPr lang="en-US" altLang="en-US" dirty="0">
                <a:cs typeface="Times New Roman" panose="02020603050405020304" pitchFamily="18" charset="0"/>
              </a:rPr>
              <a:t>Some C.A. </a:t>
            </a:r>
            <a:r>
              <a:rPr lang="en-US" altLang="en-US" u="sng" dirty="0">
                <a:cs typeface="Times New Roman" panose="02020603050405020304" pitchFamily="18" charset="0"/>
              </a:rPr>
              <a:t>must</a:t>
            </a:r>
            <a:r>
              <a:rPr lang="en-US" altLang="en-US" dirty="0">
                <a:cs typeface="Times New Roman" panose="02020603050405020304" pitchFamily="18" charset="0"/>
              </a:rPr>
              <a:t> be  </a:t>
            </a:r>
            <a:r>
              <a:rPr lang="en-US" altLang="en-US" b="1" u="sng" dirty="0">
                <a:solidFill>
                  <a:srgbClr val="FF0000"/>
                </a:solidFill>
                <a:cs typeface="Times New Roman" panose="02020603050405020304" pitchFamily="18" charset="0"/>
              </a:rPr>
              <a:t>&lt; 30 Days</a:t>
            </a:r>
            <a:endParaRPr lang="en-US" dirty="0">
              <a:solidFill>
                <a:srgbClr val="FF0000"/>
              </a:solidFill>
            </a:endParaRP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6336286" y="2160589"/>
            <a:ext cx="3762753" cy="4768531"/>
          </a:xfrm>
        </p:spPr>
        <p:txBody>
          <a:bodyPr>
            <a:normAutofit lnSpcReduction="10000"/>
          </a:bodyPr>
          <a:lstStyle/>
          <a:p>
            <a:pPr>
              <a:defRPr/>
            </a:pPr>
            <a:r>
              <a:rPr lang="en-US" altLang="en-US" sz="2400" dirty="0">
                <a:latin typeface="Calibri" panose="020F0502020204030204" pitchFamily="34" charset="0"/>
                <a:cs typeface="Calibri" panose="020F0502020204030204" pitchFamily="34" charset="0"/>
              </a:rPr>
              <a:t>Unlawful practices</a:t>
            </a:r>
          </a:p>
          <a:p>
            <a:pPr>
              <a:buFontTx/>
              <a:buNone/>
              <a:defRPr/>
            </a:pPr>
            <a:endParaRPr lang="en-US" altLang="en-US" sz="2400" dirty="0">
              <a:latin typeface="Calibri" panose="020F0502020204030204" pitchFamily="34" charset="0"/>
              <a:cs typeface="Calibri" panose="020F0502020204030204" pitchFamily="34" charset="0"/>
            </a:endParaRPr>
          </a:p>
          <a:p>
            <a:pPr lvl="1">
              <a:defRPr/>
            </a:pPr>
            <a:r>
              <a:rPr lang="en-US" altLang="en-US" sz="2400" dirty="0">
                <a:latin typeface="Calibri" panose="020F0502020204030204" pitchFamily="34" charset="0"/>
                <a:cs typeface="Calibri" panose="020F0502020204030204" pitchFamily="34" charset="0"/>
              </a:rPr>
              <a:t>False or fraudulent claims</a:t>
            </a:r>
          </a:p>
          <a:p>
            <a:pPr lvl="1">
              <a:defRPr/>
            </a:pPr>
            <a:endParaRPr lang="en-US" altLang="en-US" sz="2400" dirty="0">
              <a:latin typeface="Calibri" panose="020F0502020204030204" pitchFamily="34" charset="0"/>
              <a:cs typeface="Calibri" panose="020F0502020204030204" pitchFamily="34" charset="0"/>
            </a:endParaRPr>
          </a:p>
          <a:p>
            <a:pPr lvl="1">
              <a:defRPr/>
            </a:pPr>
            <a:r>
              <a:rPr lang="en-US" altLang="en-US" sz="2400" dirty="0">
                <a:latin typeface="Calibri" panose="020F0502020204030204" pitchFamily="34" charset="0"/>
                <a:cs typeface="Calibri" panose="020F0502020204030204" pitchFamily="34" charset="0"/>
              </a:rPr>
              <a:t>False information on application</a:t>
            </a:r>
          </a:p>
          <a:p>
            <a:pPr marL="457200" lvl="1" indent="0">
              <a:buNone/>
              <a:defRPr/>
            </a:pPr>
            <a:endParaRPr lang="en-US" altLang="en-US" sz="2400" dirty="0">
              <a:latin typeface="Calibri" panose="020F0502020204030204" pitchFamily="34" charset="0"/>
              <a:cs typeface="Calibri" panose="020F0502020204030204" pitchFamily="34" charset="0"/>
            </a:endParaRPr>
          </a:p>
          <a:p>
            <a:pPr lvl="1">
              <a:defRPr/>
            </a:pPr>
            <a:r>
              <a:rPr lang="en-US" altLang="en-US" sz="2400" dirty="0">
                <a:latin typeface="Calibri" panose="020F0502020204030204" pitchFamily="34" charset="0"/>
                <a:cs typeface="Calibri" panose="020F0502020204030204" pitchFamily="34" charset="0"/>
              </a:rPr>
              <a:t>Concealed past performance problems</a:t>
            </a:r>
          </a:p>
          <a:p>
            <a:pPr marL="886968" lvl="2">
              <a:spcBef>
                <a:spcPts val="0"/>
              </a:spcBef>
              <a:spcAft>
                <a:spcPts val="1200"/>
              </a:spcAft>
              <a:buFont typeface="Wingdings 2"/>
              <a:buChar char=""/>
              <a:defRPr/>
            </a:pPr>
            <a:endParaRPr lang="en-US" dirty="0"/>
          </a:p>
        </p:txBody>
      </p:sp>
      <p:pic>
        <p:nvPicPr>
          <p:cNvPr id="76" name="Picture 2">
            <a:extLst>
              <a:ext uri="{FF2B5EF4-FFF2-40B4-BE49-F238E27FC236}">
                <a16:creationId xmlns:a16="http://schemas.microsoft.com/office/drawing/2014/main" id="{593BDD3A-BC7E-41ED-BCBB-FAC59FEF7DB9}"/>
              </a:ext>
            </a:extLst>
          </p:cNvPr>
          <p:cNvPicPr>
            <a:picLocks noChangeAspect="1" noChangeArrowheads="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277" r="3" b="2280"/>
          <a:stretch/>
        </p:blipFill>
        <p:spPr bwMode="auto">
          <a:xfrm>
            <a:off x="677334" y="2159331"/>
            <a:ext cx="5423429" cy="3882362"/>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16">
            <a:hlinkClick r:id="" action="ppaction://media"/>
            <a:extLst>
              <a:ext uri="{FF2B5EF4-FFF2-40B4-BE49-F238E27FC236}">
                <a16:creationId xmlns:a16="http://schemas.microsoft.com/office/drawing/2014/main" id="{5B096BCE-9C40-4AAD-996C-344C8EFF5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6328" y="6328596"/>
            <a:ext cx="406400" cy="406400"/>
          </a:xfrm>
          <a:prstGeom prst="rect">
            <a:avLst/>
          </a:prstGeom>
        </p:spPr>
      </p:pic>
    </p:spTree>
    <p:extLst>
      <p:ext uri="{BB962C8B-B14F-4D97-AF65-F5344CB8AC3E}">
        <p14:creationId xmlns:p14="http://schemas.microsoft.com/office/powerpoint/2010/main" val="173277482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5536734" y="609600"/>
            <a:ext cx="3737268" cy="1320800"/>
          </a:xfrm>
        </p:spPr>
        <p:txBody>
          <a:bodyPr>
            <a:normAutofit/>
          </a:bodyPr>
          <a:lstStyle/>
          <a:p>
            <a:r>
              <a:rPr lang="en-US" altLang="en-US" dirty="0">
                <a:cs typeface="Times New Roman" panose="02020603050405020304" pitchFamily="18" charset="0"/>
              </a:rPr>
              <a:t>C.A. May Take Up to 90 Days</a:t>
            </a:r>
            <a:endParaRPr lang="en-US" dirty="0"/>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5209563" y="2160589"/>
            <a:ext cx="4064439" cy="3880773"/>
          </a:xfrm>
        </p:spPr>
        <p:txBody>
          <a:bodyPr>
            <a:normAutofit fontScale="92500" lnSpcReduction="10000"/>
          </a:bodyPr>
          <a:lstStyle/>
          <a:p>
            <a:pPr>
              <a:lnSpc>
                <a:spcPct val="90000"/>
              </a:lnSpc>
              <a:defRPr/>
            </a:pPr>
            <a:r>
              <a:rPr lang="en-US" altLang="en-US" sz="2800" dirty="0">
                <a:latin typeface="Calibri" panose="020F0502020204030204" pitchFamily="34" charset="0"/>
                <a:cs typeface="Calibri" panose="020F0502020204030204" pitchFamily="34" charset="0"/>
              </a:rPr>
              <a:t>Training</a:t>
            </a:r>
          </a:p>
          <a:p>
            <a:pPr>
              <a:lnSpc>
                <a:spcPct val="90000"/>
              </a:lnSpc>
              <a:defRPr/>
            </a:pPr>
            <a:endParaRPr lang="en-US" altLang="en-US" sz="2800" dirty="0">
              <a:latin typeface="Calibri" panose="020F0502020204030204" pitchFamily="34" charset="0"/>
              <a:cs typeface="Calibri" panose="020F0502020204030204" pitchFamily="34" charset="0"/>
            </a:endParaRPr>
          </a:p>
          <a:p>
            <a:pPr>
              <a:lnSpc>
                <a:spcPct val="90000"/>
              </a:lnSpc>
              <a:defRPr/>
            </a:pPr>
            <a:r>
              <a:rPr lang="en-US" altLang="en-US" sz="2800" dirty="0">
                <a:latin typeface="Calibri" panose="020F0502020204030204" pitchFamily="34" charset="0"/>
                <a:cs typeface="Calibri" panose="020F0502020204030204" pitchFamily="34" charset="0"/>
              </a:rPr>
              <a:t>Monitoring</a:t>
            </a:r>
          </a:p>
          <a:p>
            <a:pPr>
              <a:lnSpc>
                <a:spcPct val="90000"/>
              </a:lnSpc>
              <a:defRPr/>
            </a:pPr>
            <a:endParaRPr lang="en-US" altLang="en-US" sz="2800" dirty="0">
              <a:latin typeface="Calibri" panose="020F0502020204030204" pitchFamily="34" charset="0"/>
              <a:cs typeface="Calibri" panose="020F0502020204030204" pitchFamily="34" charset="0"/>
            </a:endParaRPr>
          </a:p>
          <a:p>
            <a:pPr>
              <a:lnSpc>
                <a:spcPct val="90000"/>
              </a:lnSpc>
              <a:defRPr/>
            </a:pPr>
            <a:r>
              <a:rPr lang="en-US" altLang="en-US" sz="2800" dirty="0">
                <a:latin typeface="Calibri" panose="020F0502020204030204" pitchFamily="34" charset="0"/>
                <a:cs typeface="Calibri" panose="020F0502020204030204" pitchFamily="34" charset="0"/>
              </a:rPr>
              <a:t>Certain recordkeeping problems </a:t>
            </a:r>
          </a:p>
          <a:p>
            <a:pPr>
              <a:lnSpc>
                <a:spcPct val="90000"/>
              </a:lnSpc>
              <a:defRPr/>
            </a:pPr>
            <a:endParaRPr lang="en-US" altLang="en-US" sz="2800" dirty="0">
              <a:latin typeface="Calibri" panose="020F0502020204030204" pitchFamily="34" charset="0"/>
              <a:cs typeface="Calibri" panose="020F0502020204030204" pitchFamily="34" charset="0"/>
            </a:endParaRPr>
          </a:p>
          <a:p>
            <a:pPr>
              <a:lnSpc>
                <a:spcPct val="90000"/>
              </a:lnSpc>
              <a:defRPr/>
            </a:pPr>
            <a:r>
              <a:rPr lang="en-US" altLang="en-US" sz="2800" dirty="0">
                <a:latin typeface="Calibri" panose="020F0502020204030204" pitchFamily="34" charset="0"/>
                <a:cs typeface="Calibri" panose="020F0502020204030204" pitchFamily="34" charset="0"/>
              </a:rPr>
              <a:t>Some performance standards problems</a:t>
            </a:r>
          </a:p>
          <a:p>
            <a:pPr marL="886968" lvl="2">
              <a:spcBef>
                <a:spcPts val="0"/>
              </a:spcBef>
              <a:spcAft>
                <a:spcPts val="1200"/>
              </a:spcAft>
              <a:buFont typeface="Wingdings 2"/>
              <a:buChar char=""/>
              <a:defRPr/>
            </a:pPr>
            <a:endParaRPr lang="en-US" dirty="0"/>
          </a:p>
        </p:txBody>
      </p:sp>
      <p:pic>
        <p:nvPicPr>
          <p:cNvPr id="3" name="Picture 2">
            <a:extLst>
              <a:ext uri="{FF2B5EF4-FFF2-40B4-BE49-F238E27FC236}">
                <a16:creationId xmlns:a16="http://schemas.microsoft.com/office/drawing/2014/main" id="{CB7F74EB-2280-4F4E-ADA5-0A9A681C755F}"/>
              </a:ext>
            </a:extLst>
          </p:cNvPr>
          <p:cNvPicPr>
            <a:picLocks noChangeAspect="1"/>
          </p:cNvPicPr>
          <p:nvPr/>
        </p:nvPicPr>
        <p:blipFill rotWithShape="1">
          <a:blip r:embed="rId4"/>
          <a:srcRect l="3772"/>
          <a:stretch/>
        </p:blipFill>
        <p:spPr>
          <a:xfrm>
            <a:off x="606608" y="701040"/>
            <a:ext cx="4622780" cy="587643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pic>
        <p:nvPicPr>
          <p:cNvPr id="2" name="Slide 17">
            <a:hlinkClick r:id="" action="ppaction://media"/>
            <a:extLst>
              <a:ext uri="{FF2B5EF4-FFF2-40B4-BE49-F238E27FC236}">
                <a16:creationId xmlns:a16="http://schemas.microsoft.com/office/drawing/2014/main" id="{8F5A7CB0-8351-40E6-A656-8C5642ABA8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5392" y="6374278"/>
            <a:ext cx="406400" cy="406400"/>
          </a:xfrm>
          <a:prstGeom prst="rect">
            <a:avLst/>
          </a:prstGeom>
        </p:spPr>
      </p:pic>
    </p:spTree>
    <p:extLst>
      <p:ext uri="{BB962C8B-B14F-4D97-AF65-F5344CB8AC3E}">
        <p14:creationId xmlns:p14="http://schemas.microsoft.com/office/powerpoint/2010/main" val="127692875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1489753" y="447040"/>
            <a:ext cx="7423831" cy="1320800"/>
          </a:xfrm>
        </p:spPr>
        <p:txBody>
          <a:bodyPr anchor="ctr">
            <a:normAutofit/>
          </a:bodyPr>
          <a:lstStyle/>
          <a:p>
            <a:pPr>
              <a:lnSpc>
                <a:spcPct val="90000"/>
              </a:lnSpc>
            </a:pPr>
            <a:r>
              <a:rPr lang="en-US" altLang="en-US" dirty="0">
                <a:cs typeface="Times New Roman" panose="02020603050405020304" pitchFamily="18" charset="0"/>
              </a:rPr>
              <a:t>Some C.A. May Take Over 90 Days</a:t>
            </a:r>
            <a:r>
              <a:rPr lang="en-US" altLang="en-US" dirty="0"/>
              <a:t> </a:t>
            </a:r>
            <a:endParaRPr lang="en-US" dirty="0"/>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6094410" y="2160589"/>
            <a:ext cx="4553270" cy="4605971"/>
          </a:xfrm>
        </p:spPr>
        <p:txBody>
          <a:bodyPr>
            <a:normAutofit/>
          </a:bodyPr>
          <a:lstStyle/>
          <a:p>
            <a:pPr>
              <a:lnSpc>
                <a:spcPct val="90000"/>
              </a:lnSpc>
              <a:defRPr/>
            </a:pPr>
            <a:r>
              <a:rPr lang="en-US" altLang="en-US" sz="2400" dirty="0">
                <a:latin typeface="Calibri" panose="020F0502020204030204" pitchFamily="34" charset="0"/>
                <a:cs typeface="Calibri" panose="020F0502020204030204" pitchFamily="34" charset="0"/>
              </a:rPr>
              <a:t>Long-term changes to management systems or processes </a:t>
            </a:r>
          </a:p>
          <a:p>
            <a:pPr lvl="1">
              <a:lnSpc>
                <a:spcPct val="90000"/>
              </a:lnSpc>
              <a:defRPr/>
            </a:pPr>
            <a:r>
              <a:rPr lang="en-US" altLang="en-US" sz="2400" dirty="0">
                <a:latin typeface="Calibri" panose="020F0502020204030204" pitchFamily="34" charset="0"/>
                <a:cs typeface="Calibri" panose="020F0502020204030204" pitchFamily="34" charset="0"/>
              </a:rPr>
              <a:t>Computer system changes</a:t>
            </a:r>
          </a:p>
          <a:p>
            <a:pPr lvl="1">
              <a:lnSpc>
                <a:spcPct val="90000"/>
              </a:lnSpc>
              <a:defRPr/>
            </a:pPr>
            <a:r>
              <a:rPr lang="en-US" altLang="en-US" sz="2400" dirty="0">
                <a:latin typeface="Calibri" panose="020F0502020204030204" pitchFamily="34" charset="0"/>
                <a:cs typeface="Calibri" panose="020F0502020204030204" pitchFamily="34" charset="0"/>
              </a:rPr>
              <a:t>Certain personnel</a:t>
            </a:r>
          </a:p>
          <a:p>
            <a:pPr>
              <a:lnSpc>
                <a:spcPct val="90000"/>
              </a:lnSpc>
              <a:buFontTx/>
              <a:buNone/>
              <a:defRPr/>
            </a:pPr>
            <a:endParaRPr lang="en-US" altLang="en-US" sz="2400" dirty="0">
              <a:latin typeface="Calibri" panose="020F0502020204030204" pitchFamily="34" charset="0"/>
              <a:cs typeface="Calibri" panose="020F0502020204030204" pitchFamily="34" charset="0"/>
            </a:endParaRPr>
          </a:p>
          <a:p>
            <a:pPr>
              <a:lnSpc>
                <a:spcPct val="90000"/>
              </a:lnSpc>
              <a:defRPr/>
            </a:pPr>
            <a:r>
              <a:rPr lang="en-US" altLang="en-US" sz="2400" b="1" u="sng" dirty="0">
                <a:latin typeface="Calibri" panose="020F0502020204030204" pitchFamily="34" charset="0"/>
                <a:cs typeface="Calibri" panose="020F0502020204030204" pitchFamily="34" charset="0"/>
              </a:rPr>
              <a:t>However,</a:t>
            </a:r>
            <a:r>
              <a:rPr lang="en-US" altLang="en-US" sz="2400" b="1" dirty="0">
                <a:latin typeface="Calibri" panose="020F0502020204030204" pitchFamily="34" charset="0"/>
                <a:cs typeface="Calibri" panose="020F0502020204030204" pitchFamily="34" charset="0"/>
              </a:rPr>
              <a:t> </a:t>
            </a:r>
            <a:r>
              <a:rPr lang="en-US" altLang="en-US" sz="2400" dirty="0">
                <a:latin typeface="Calibri" panose="020F0502020204030204" pitchFamily="34" charset="0"/>
                <a:cs typeface="Calibri" panose="020F0502020204030204" pitchFamily="34" charset="0"/>
              </a:rPr>
              <a:t>Must have </a:t>
            </a:r>
            <a:r>
              <a:rPr lang="en-US" altLang="en-US" sz="2400" b="1" u="sng" dirty="0">
                <a:latin typeface="Calibri" panose="020F0502020204030204" pitchFamily="34" charset="0"/>
                <a:cs typeface="Calibri" panose="020F0502020204030204" pitchFamily="34" charset="0"/>
              </a:rPr>
              <a:t>C.A. Plan </a:t>
            </a:r>
          </a:p>
          <a:p>
            <a:pPr lvl="1">
              <a:lnSpc>
                <a:spcPct val="90000"/>
              </a:lnSpc>
              <a:defRPr/>
            </a:pPr>
            <a:r>
              <a:rPr lang="en-US" altLang="en-US" sz="2400" dirty="0">
                <a:latin typeface="Calibri" panose="020F0502020204030204" pitchFamily="34" charset="0"/>
                <a:cs typeface="Calibri" panose="020F0502020204030204" pitchFamily="34" charset="0"/>
              </a:rPr>
              <a:t>Within </a:t>
            </a:r>
            <a:r>
              <a:rPr lang="en-US" altLang="en-US" sz="2400" b="1" u="sng" dirty="0">
                <a:latin typeface="Calibri" panose="020F0502020204030204" pitchFamily="34" charset="0"/>
                <a:cs typeface="Calibri" panose="020F0502020204030204" pitchFamily="34" charset="0"/>
              </a:rPr>
              <a:t>90 days</a:t>
            </a:r>
          </a:p>
          <a:p>
            <a:pPr lvl="1">
              <a:lnSpc>
                <a:spcPct val="90000"/>
              </a:lnSpc>
              <a:defRPr/>
            </a:pPr>
            <a:r>
              <a:rPr lang="en-US" altLang="en-US" sz="2400" dirty="0">
                <a:latin typeface="Calibri" panose="020F0502020204030204" pitchFamily="34" charset="0"/>
                <a:cs typeface="Calibri" panose="020F0502020204030204" pitchFamily="34" charset="0"/>
              </a:rPr>
              <a:t>Completion date and milestones for completing specific tasks</a:t>
            </a:r>
          </a:p>
          <a:p>
            <a:pPr marL="886968" lvl="2">
              <a:lnSpc>
                <a:spcPct val="90000"/>
              </a:lnSpc>
              <a:spcBef>
                <a:spcPts val="0"/>
              </a:spcBef>
              <a:spcAft>
                <a:spcPts val="1200"/>
              </a:spcAft>
              <a:buFont typeface="Wingdings 2"/>
              <a:buChar char=""/>
              <a:defRPr/>
            </a:pPr>
            <a:endParaRPr lang="en-US" dirty="0"/>
          </a:p>
        </p:txBody>
      </p:sp>
      <p:pic>
        <p:nvPicPr>
          <p:cNvPr id="3" name="Picture 2">
            <a:extLst>
              <a:ext uri="{FF2B5EF4-FFF2-40B4-BE49-F238E27FC236}">
                <a16:creationId xmlns:a16="http://schemas.microsoft.com/office/drawing/2014/main" id="{CB7F74EB-2280-4F4E-ADA5-0A9A681C755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p:blipFill>
        <p:spPr>
          <a:xfrm>
            <a:off x="267318" y="2468284"/>
            <a:ext cx="6119471" cy="2432489"/>
          </a:xfrm>
          <a:prstGeom prst="rect">
            <a:avLst/>
          </a:prstGeom>
        </p:spPr>
      </p:pic>
      <p:pic>
        <p:nvPicPr>
          <p:cNvPr id="2" name="Slide 18">
            <a:hlinkClick r:id="" action="ppaction://media"/>
            <a:extLst>
              <a:ext uri="{FF2B5EF4-FFF2-40B4-BE49-F238E27FC236}">
                <a16:creationId xmlns:a16="http://schemas.microsoft.com/office/drawing/2014/main" id="{4116E3B3-1F4B-4DBF-BF96-BBAB42752C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5780" y="6360160"/>
            <a:ext cx="406400" cy="406400"/>
          </a:xfrm>
          <a:prstGeom prst="rect">
            <a:avLst/>
          </a:prstGeom>
        </p:spPr>
      </p:pic>
    </p:spTree>
    <p:extLst>
      <p:ext uri="{BB962C8B-B14F-4D97-AF65-F5344CB8AC3E}">
        <p14:creationId xmlns:p14="http://schemas.microsoft.com/office/powerpoint/2010/main" val="110660208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280532" y="215396"/>
            <a:ext cx="6101555" cy="1320800"/>
          </a:xfrm>
        </p:spPr>
        <p:txBody>
          <a:bodyPr anchor="ctr">
            <a:noAutofit/>
          </a:bodyPr>
          <a:lstStyle/>
          <a:p>
            <a:pPr>
              <a:lnSpc>
                <a:spcPct val="90000"/>
              </a:lnSpc>
            </a:pPr>
            <a:r>
              <a:rPr lang="en-US" dirty="0"/>
              <a:t>Corrective action plan (CAP)</a:t>
            </a: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6094410" y="2160589"/>
            <a:ext cx="4258630" cy="4575491"/>
          </a:xfrm>
        </p:spPr>
        <p:txBody>
          <a:bodyPr>
            <a:normAutofit fontScale="92500"/>
          </a:bodyPr>
          <a:lstStyle/>
          <a:p>
            <a:pPr>
              <a:lnSpc>
                <a:spcPct val="90000"/>
              </a:lnSpc>
              <a:defRPr/>
            </a:pPr>
            <a:r>
              <a:rPr lang="en-US" sz="2400" dirty="0">
                <a:latin typeface="Calibri" panose="020F0502020204030204" pitchFamily="34" charset="0"/>
                <a:cs typeface="Calibri" panose="020F0502020204030204" pitchFamily="34" charset="0"/>
              </a:rPr>
              <a:t>Requirements of a CAP:</a:t>
            </a:r>
          </a:p>
          <a:p>
            <a:pPr lvl="1">
              <a:lnSpc>
                <a:spcPct val="90000"/>
              </a:lnSpc>
              <a:defRPr/>
            </a:pPr>
            <a:r>
              <a:rPr lang="en-US" sz="2400" dirty="0">
                <a:latin typeface="Calibri" panose="020F0502020204030204" pitchFamily="34" charset="0"/>
                <a:cs typeface="Calibri" panose="020F0502020204030204" pitchFamily="34" charset="0"/>
              </a:rPr>
              <a:t>Detailed step-by-step actions</a:t>
            </a:r>
          </a:p>
          <a:p>
            <a:pPr lvl="1">
              <a:lnSpc>
                <a:spcPct val="90000"/>
              </a:lnSpc>
              <a:defRPr/>
            </a:pPr>
            <a:r>
              <a:rPr lang="en-US" sz="2400" dirty="0">
                <a:latin typeface="Calibri" panose="020F0502020204030204" pitchFamily="34" charset="0"/>
                <a:cs typeface="Calibri" panose="020F0502020204030204" pitchFamily="34" charset="0"/>
              </a:rPr>
              <a:t>Actions must resolve the root-cause condition that resulted in the noncompliance</a:t>
            </a:r>
          </a:p>
          <a:p>
            <a:pPr lvl="1">
              <a:lnSpc>
                <a:spcPct val="90000"/>
              </a:lnSpc>
              <a:defRPr/>
            </a:pPr>
            <a:r>
              <a:rPr lang="en-US" sz="2400" dirty="0">
                <a:latin typeface="Calibri" panose="020F0502020204030204" pitchFamily="34" charset="0"/>
                <a:cs typeface="Calibri" panose="020F0502020204030204" pitchFamily="34" charset="0"/>
              </a:rPr>
              <a:t>Actions must prevent recurrence</a:t>
            </a:r>
          </a:p>
          <a:p>
            <a:pPr lvl="1">
              <a:lnSpc>
                <a:spcPct val="90000"/>
              </a:lnSpc>
              <a:defRPr/>
            </a:pPr>
            <a:r>
              <a:rPr lang="en-US" sz="2400" dirty="0">
                <a:latin typeface="Calibri" panose="020F0502020204030204" pitchFamily="34" charset="0"/>
                <a:cs typeface="Calibri" panose="020F0502020204030204" pitchFamily="34" charset="0"/>
              </a:rPr>
              <a:t>Process and procedures are consistent with federal regulations, State policy, and organization requirements</a:t>
            </a:r>
          </a:p>
          <a:p>
            <a:pPr marL="886968" lvl="2">
              <a:lnSpc>
                <a:spcPct val="90000"/>
              </a:lnSpc>
              <a:spcBef>
                <a:spcPts val="0"/>
              </a:spcBef>
              <a:spcAft>
                <a:spcPts val="1200"/>
              </a:spcAft>
              <a:buFont typeface="Wingdings 2"/>
              <a:buChar char=""/>
              <a:defRPr/>
            </a:pPr>
            <a:endParaRPr lang="en-US" dirty="0"/>
          </a:p>
        </p:txBody>
      </p:sp>
      <p:pic>
        <p:nvPicPr>
          <p:cNvPr id="3" name="Picture 2">
            <a:extLst>
              <a:ext uri="{FF2B5EF4-FFF2-40B4-BE49-F238E27FC236}">
                <a16:creationId xmlns:a16="http://schemas.microsoft.com/office/drawing/2014/main" id="{CB7F74EB-2280-4F4E-ADA5-0A9A681C755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p:blipFill>
        <p:spPr>
          <a:xfrm>
            <a:off x="372063" y="1536196"/>
            <a:ext cx="6100656" cy="4575491"/>
          </a:xfrm>
          <a:prstGeom prst="rect">
            <a:avLst/>
          </a:prstGeom>
        </p:spPr>
      </p:pic>
      <p:pic>
        <p:nvPicPr>
          <p:cNvPr id="2" name="Slide 19">
            <a:hlinkClick r:id="" action="ppaction://media"/>
            <a:extLst>
              <a:ext uri="{FF2B5EF4-FFF2-40B4-BE49-F238E27FC236}">
                <a16:creationId xmlns:a16="http://schemas.microsoft.com/office/drawing/2014/main" id="{BB12889D-BA3A-4AF3-8FF8-3F5C2D07A8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66876" y="6329680"/>
            <a:ext cx="406400" cy="406400"/>
          </a:xfrm>
          <a:prstGeom prst="rect">
            <a:avLst/>
          </a:prstGeom>
        </p:spPr>
      </p:pic>
    </p:spTree>
    <p:extLst>
      <p:ext uri="{BB962C8B-B14F-4D97-AF65-F5344CB8AC3E}">
        <p14:creationId xmlns:p14="http://schemas.microsoft.com/office/powerpoint/2010/main" val="390238954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125A53EB-A665-49F5-9D4A-283CA59DFE8D}"/>
              </a:ext>
            </a:extLst>
          </p:cNvPr>
          <p:cNvSpPr>
            <a:spLocks noChangeArrowheads="1"/>
          </p:cNvSpPr>
          <p:nvPr/>
        </p:nvSpPr>
        <p:spPr bwMode="auto">
          <a:xfrm>
            <a:off x="2332038" y="2133600"/>
            <a:ext cx="7573962"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20000"/>
              </a:spcBef>
              <a:spcAft>
                <a:spcPct val="0"/>
              </a:spcAft>
              <a:buClr>
                <a:srgbClr val="2A2D6C"/>
              </a:buClr>
              <a:defRPr/>
            </a:pPr>
            <a:r>
              <a:rPr lang="en-US" sz="6000" dirty="0">
                <a:solidFill>
                  <a:schemeClr val="accent1"/>
                </a:solidFill>
                <a:effectLst>
                  <a:outerShdw blurRad="38100" dist="38100" dir="2700000" algn="tl">
                    <a:srgbClr val="FFFFFF"/>
                  </a:outerShdw>
                </a:effectLst>
                <a:latin typeface="+mj-lt"/>
                <a:cs typeface="Arial" panose="020B0604020202020204" pitchFamily="34" charset="0"/>
              </a:rPr>
              <a:t>Monitoring Requirements</a:t>
            </a:r>
          </a:p>
        </p:txBody>
      </p:sp>
      <p:pic>
        <p:nvPicPr>
          <p:cNvPr id="3" name="Slide 2">
            <a:hlinkClick r:id="" action="ppaction://media"/>
            <a:extLst>
              <a:ext uri="{FF2B5EF4-FFF2-40B4-BE49-F238E27FC236}">
                <a16:creationId xmlns:a16="http://schemas.microsoft.com/office/drawing/2014/main" id="{3579FADD-DDC5-4CC6-A984-078BA47EE0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4958" y="632859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676746" y="609600"/>
            <a:ext cx="6303174" cy="1320800"/>
          </a:xfrm>
        </p:spPr>
        <p:txBody>
          <a:bodyPr anchor="ctr">
            <a:noAutofit/>
          </a:bodyPr>
          <a:lstStyle/>
          <a:p>
            <a:r>
              <a:rPr lang="en-US" dirty="0"/>
              <a:t>Corrective action plan (CAP)</a:t>
            </a: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685166" y="2160589"/>
            <a:ext cx="4516753" cy="4839651"/>
          </a:xfrm>
        </p:spPr>
        <p:txBody>
          <a:bodyPr>
            <a:normAutofit/>
          </a:bodyPr>
          <a:lstStyle/>
          <a:p>
            <a:pPr>
              <a:spcBef>
                <a:spcPts val="1200"/>
              </a:spcBef>
              <a:defRPr/>
            </a:pPr>
            <a:r>
              <a:rPr lang="en-US" sz="2400" dirty="0">
                <a:latin typeface="Calibri" panose="020F0502020204030204" pitchFamily="34" charset="0"/>
                <a:cs typeface="Calibri" panose="020F0502020204030204" pitchFamily="34" charset="0"/>
              </a:rPr>
              <a:t>Determine whether documented plan includes all required elements</a:t>
            </a:r>
          </a:p>
          <a:p>
            <a:pPr>
              <a:spcBef>
                <a:spcPts val="1200"/>
              </a:spcBef>
              <a:defRPr/>
            </a:pPr>
            <a:r>
              <a:rPr lang="en-US" sz="2400" dirty="0">
                <a:latin typeface="Calibri" panose="020F0502020204030204" pitchFamily="34" charset="0"/>
                <a:cs typeface="Calibri" panose="020F0502020204030204" pitchFamily="34" charset="0"/>
              </a:rPr>
              <a:t>Assess whether noncompliance is sufficiently addressed</a:t>
            </a:r>
          </a:p>
          <a:p>
            <a:pPr>
              <a:spcBef>
                <a:spcPts val="1200"/>
              </a:spcBef>
              <a:defRPr/>
            </a:pPr>
            <a:r>
              <a:rPr lang="en-US" sz="2400" dirty="0">
                <a:latin typeface="Calibri" panose="020F0502020204030204" pitchFamily="34" charset="0"/>
                <a:cs typeface="Calibri" panose="020F0502020204030204" pitchFamily="34" charset="0"/>
              </a:rPr>
              <a:t>Determine whether noncompliance is likely to recur</a:t>
            </a:r>
          </a:p>
          <a:p>
            <a:pPr>
              <a:spcBef>
                <a:spcPts val="1200"/>
              </a:spcBef>
              <a:defRPr/>
            </a:pPr>
            <a:r>
              <a:rPr lang="en-US" sz="2400" dirty="0">
                <a:latin typeface="Calibri" panose="020F0502020204030204" pitchFamily="34" charset="0"/>
                <a:cs typeface="Calibri" panose="020F0502020204030204" pitchFamily="34" charset="0"/>
              </a:rPr>
              <a:t>Assess whether corrective action has been fully implemented</a:t>
            </a:r>
          </a:p>
          <a:p>
            <a:pPr marL="0" indent="0">
              <a:buNone/>
              <a:defRPr/>
            </a:pP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B7F74EB-2280-4F4E-ADA5-0A9A681C755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5335484" y="2137472"/>
            <a:ext cx="4239805" cy="2790129"/>
          </a:xfrm>
          <a:prstGeom prst="rect">
            <a:avLst/>
          </a:prstGeom>
        </p:spPr>
      </p:pic>
      <p:pic>
        <p:nvPicPr>
          <p:cNvPr id="2" name="Slide 20">
            <a:hlinkClick r:id="" action="ppaction://media"/>
            <a:extLst>
              <a:ext uri="{FF2B5EF4-FFF2-40B4-BE49-F238E27FC236}">
                <a16:creationId xmlns:a16="http://schemas.microsoft.com/office/drawing/2014/main" id="{8DB3D8F0-47DD-4F55-B47A-FA4160497E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6602" y="6407935"/>
            <a:ext cx="406400" cy="406400"/>
          </a:xfrm>
          <a:prstGeom prst="rect">
            <a:avLst/>
          </a:prstGeom>
        </p:spPr>
      </p:pic>
    </p:spTree>
    <p:extLst>
      <p:ext uri="{BB962C8B-B14F-4D97-AF65-F5344CB8AC3E}">
        <p14:creationId xmlns:p14="http://schemas.microsoft.com/office/powerpoint/2010/main" val="206822866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95DFD9B-B564-4852-9889-C21133F97C28}"/>
              </a:ext>
            </a:extLst>
          </p:cNvPr>
          <p:cNvSpPr>
            <a:spLocks noGrp="1" noChangeArrowheads="1"/>
          </p:cNvSpPr>
          <p:nvPr>
            <p:ph type="title"/>
          </p:nvPr>
        </p:nvSpPr>
        <p:spPr>
          <a:xfrm>
            <a:off x="1108486" y="251717"/>
            <a:ext cx="6448425" cy="666964"/>
          </a:xfrm>
        </p:spPr>
        <p:txBody>
          <a:bodyPr/>
          <a:lstStyle/>
          <a:p>
            <a:pPr>
              <a:defRPr/>
            </a:pPr>
            <a:r>
              <a:rPr lang="en-US" altLang="en-US" dirty="0"/>
              <a:t>Corrective Action Sample</a:t>
            </a:r>
          </a:p>
        </p:txBody>
      </p:sp>
      <p:sp>
        <p:nvSpPr>
          <p:cNvPr id="90115" name="Rectangle 3">
            <a:extLst>
              <a:ext uri="{FF2B5EF4-FFF2-40B4-BE49-F238E27FC236}">
                <a16:creationId xmlns:a16="http://schemas.microsoft.com/office/drawing/2014/main" id="{61F66056-D33F-4137-8645-C033F047DC05}"/>
              </a:ext>
            </a:extLst>
          </p:cNvPr>
          <p:cNvSpPr>
            <a:spLocks noGrp="1" noChangeArrowheads="1"/>
          </p:cNvSpPr>
          <p:nvPr>
            <p:ph idx="1"/>
          </p:nvPr>
        </p:nvSpPr>
        <p:spPr>
          <a:xfrm>
            <a:off x="1108486" y="1452937"/>
            <a:ext cx="8662238" cy="5153346"/>
          </a:xfrm>
        </p:spPr>
        <p:txBody>
          <a:bodyPr>
            <a:normAutofit fontScale="25000" lnSpcReduction="20000"/>
          </a:bodyPr>
          <a:lstStyle/>
          <a:p>
            <a:pPr>
              <a:spcAft>
                <a:spcPts val="900"/>
              </a:spcAft>
              <a:defRPr/>
            </a:pPr>
            <a:r>
              <a:rPr lang="en-US" altLang="en-US" sz="9600" dirty="0">
                <a:latin typeface="Calibri" panose="020F0502020204030204" pitchFamily="34" charset="0"/>
                <a:cs typeface="Calibri" panose="020F0502020204030204" pitchFamily="34" charset="0"/>
              </a:rPr>
              <a:t>Submit a written corrective action plan (CAP) explaining:</a:t>
            </a:r>
          </a:p>
          <a:p>
            <a:pPr lvl="1">
              <a:spcAft>
                <a:spcPts val="900"/>
              </a:spcAft>
              <a:defRPr/>
            </a:pPr>
            <a:r>
              <a:rPr lang="en-US" altLang="en-US" sz="9600" u="sng" dirty="0">
                <a:latin typeface="Calibri" panose="020F0502020204030204" pitchFamily="34" charset="0"/>
                <a:cs typeface="Calibri" panose="020F0502020204030204" pitchFamily="34" charset="0"/>
              </a:rPr>
              <a:t>Who</a:t>
            </a:r>
            <a:r>
              <a:rPr lang="en-US" altLang="en-US" sz="9600" dirty="0">
                <a:latin typeface="Calibri" panose="020F0502020204030204" pitchFamily="34" charset="0"/>
                <a:cs typeface="Calibri" panose="020F0502020204030204" pitchFamily="34" charset="0"/>
              </a:rPr>
              <a:t> </a:t>
            </a:r>
            <a:r>
              <a:rPr lang="en-US" sz="9600" dirty="0">
                <a:latin typeface="Calibri" panose="020F0502020204030204" pitchFamily="34" charset="0"/>
                <a:cs typeface="Calibri" panose="020F0502020204030204" pitchFamily="34" charset="0"/>
              </a:rPr>
              <a:t>is/are responsible for implementing and complying with the process and/or procedures? (Name and Title)</a:t>
            </a:r>
            <a:r>
              <a:rPr lang="en-US" altLang="en-US" sz="9600" dirty="0">
                <a:latin typeface="Calibri" panose="020F0502020204030204" pitchFamily="34" charset="0"/>
                <a:cs typeface="Calibri" panose="020F0502020204030204" pitchFamily="34" charset="0"/>
              </a:rPr>
              <a:t>?</a:t>
            </a:r>
          </a:p>
          <a:p>
            <a:pPr lvl="1">
              <a:spcAft>
                <a:spcPts val="900"/>
              </a:spcAft>
              <a:defRPr/>
            </a:pPr>
            <a:r>
              <a:rPr lang="en-US" altLang="en-US" sz="9600" u="sng" dirty="0">
                <a:latin typeface="Calibri" panose="020F0502020204030204" pitchFamily="34" charset="0"/>
                <a:cs typeface="Calibri" panose="020F0502020204030204" pitchFamily="34" charset="0"/>
              </a:rPr>
              <a:t>What</a:t>
            </a:r>
            <a:r>
              <a:rPr lang="en-US" altLang="en-US" sz="9600" dirty="0">
                <a:latin typeface="Calibri" panose="020F0502020204030204" pitchFamily="34" charset="0"/>
                <a:cs typeface="Calibri" panose="020F0502020204030204" pitchFamily="34" charset="0"/>
              </a:rPr>
              <a:t> </a:t>
            </a:r>
            <a:r>
              <a:rPr lang="en-US" sz="9600" dirty="0">
                <a:latin typeface="Calibri" panose="020F0502020204030204" pitchFamily="34" charset="0"/>
                <a:cs typeface="Calibri" panose="020F0502020204030204" pitchFamily="34" charset="0"/>
              </a:rPr>
              <a:t>process and/or procedures will be implemented to correct the findings? (Detail)</a:t>
            </a:r>
            <a:r>
              <a:rPr lang="en-US" altLang="en-US" sz="9600" dirty="0">
                <a:latin typeface="Calibri" panose="020F0502020204030204" pitchFamily="34" charset="0"/>
                <a:cs typeface="Calibri" panose="020F0502020204030204" pitchFamily="34" charset="0"/>
              </a:rPr>
              <a:t>?</a:t>
            </a:r>
          </a:p>
          <a:p>
            <a:pPr lvl="1">
              <a:spcAft>
                <a:spcPts val="900"/>
              </a:spcAft>
              <a:defRPr/>
            </a:pPr>
            <a:r>
              <a:rPr lang="en-US" altLang="en-US" sz="9600" u="sng" dirty="0">
                <a:latin typeface="Calibri" panose="020F0502020204030204" pitchFamily="34" charset="0"/>
                <a:cs typeface="Calibri" panose="020F0502020204030204" pitchFamily="34" charset="0"/>
              </a:rPr>
              <a:t>When</a:t>
            </a:r>
            <a:r>
              <a:rPr lang="en-US" altLang="en-US" sz="9600" dirty="0">
                <a:latin typeface="Calibri" panose="020F0502020204030204" pitchFamily="34" charset="0"/>
                <a:cs typeface="Calibri" panose="020F0502020204030204" pitchFamily="34" charset="0"/>
              </a:rPr>
              <a:t> </a:t>
            </a:r>
            <a:r>
              <a:rPr lang="en-US" sz="9600" dirty="0">
                <a:latin typeface="Calibri" panose="020F0502020204030204" pitchFamily="34" charset="0"/>
                <a:cs typeface="Calibri" panose="020F0502020204030204" pitchFamily="34" charset="0"/>
              </a:rPr>
              <a:t>will the process and/or procedure be implemented? (Specific date)</a:t>
            </a:r>
            <a:r>
              <a:rPr lang="en-US" altLang="en-US" sz="9600" dirty="0">
                <a:latin typeface="Calibri" panose="020F0502020204030204" pitchFamily="34" charset="0"/>
                <a:cs typeface="Calibri" panose="020F0502020204030204" pitchFamily="34" charset="0"/>
              </a:rPr>
              <a:t>?</a:t>
            </a:r>
          </a:p>
          <a:p>
            <a:pPr lvl="1">
              <a:spcAft>
                <a:spcPts val="900"/>
              </a:spcAft>
              <a:defRPr/>
            </a:pPr>
            <a:r>
              <a:rPr lang="en-US" altLang="en-US" sz="9600" u="sng" dirty="0">
                <a:latin typeface="Calibri" panose="020F0502020204030204" pitchFamily="34" charset="0"/>
                <a:cs typeface="Calibri" panose="020F0502020204030204" pitchFamily="34" charset="0"/>
              </a:rPr>
              <a:t>Where</a:t>
            </a:r>
            <a:r>
              <a:rPr lang="en-US" altLang="en-US" sz="9600" dirty="0">
                <a:latin typeface="Calibri" panose="020F0502020204030204" pitchFamily="34" charset="0"/>
                <a:cs typeface="Calibri" panose="020F0502020204030204" pitchFamily="34" charset="0"/>
              </a:rPr>
              <a:t> </a:t>
            </a:r>
            <a:r>
              <a:rPr lang="en-US" sz="9600" dirty="0">
                <a:latin typeface="Calibri" panose="020F0502020204030204" pitchFamily="34" charset="0"/>
                <a:cs typeface="Calibri" panose="020F0502020204030204" pitchFamily="34" charset="0"/>
              </a:rPr>
              <a:t>will the corrective action plan documentation be retained/ stored/ filed</a:t>
            </a:r>
            <a:r>
              <a:rPr lang="en-US" altLang="en-US" sz="9600" dirty="0">
                <a:latin typeface="Calibri" panose="020F0502020204030204" pitchFamily="34" charset="0"/>
                <a:cs typeface="Calibri" panose="020F0502020204030204" pitchFamily="34" charset="0"/>
              </a:rPr>
              <a:t>?</a:t>
            </a:r>
          </a:p>
          <a:p>
            <a:pPr lvl="1">
              <a:spcAft>
                <a:spcPts val="900"/>
              </a:spcAft>
              <a:defRPr/>
            </a:pPr>
            <a:r>
              <a:rPr lang="en-US" altLang="en-US" sz="9600" u="sng" dirty="0">
                <a:latin typeface="Calibri" panose="020F0502020204030204" pitchFamily="34" charset="0"/>
                <a:cs typeface="Calibri" panose="020F0502020204030204" pitchFamily="34" charset="0"/>
              </a:rPr>
              <a:t>How</a:t>
            </a:r>
            <a:r>
              <a:rPr lang="en-US" altLang="en-US" sz="9600" dirty="0">
                <a:latin typeface="Calibri" panose="020F0502020204030204" pitchFamily="34" charset="0"/>
                <a:cs typeface="Calibri" panose="020F0502020204030204" pitchFamily="34" charset="0"/>
              </a:rPr>
              <a:t> often will this information be collected?</a:t>
            </a:r>
            <a:r>
              <a:rPr lang="en-US" sz="9600" dirty="0">
                <a:latin typeface="Calibri" panose="020F0502020204030204" pitchFamily="34" charset="0"/>
                <a:cs typeface="Calibri" panose="020F0502020204030204" pitchFamily="34" charset="0"/>
              </a:rPr>
              <a:t> How will the program ensure that the processes and/or procedures are followed consistently in order to prevent future findings? (Detail) </a:t>
            </a:r>
            <a:endParaRPr lang="en-US" altLang="en-US" sz="9600" dirty="0">
              <a:latin typeface="Calibri" panose="020F0502020204030204" pitchFamily="34" charset="0"/>
              <a:cs typeface="Calibri" panose="020F0502020204030204" pitchFamily="34" charset="0"/>
            </a:endParaRPr>
          </a:p>
          <a:p>
            <a:pPr lvl="1">
              <a:defRPr/>
            </a:pPr>
            <a:endParaRPr lang="en-US" altLang="en-US" dirty="0"/>
          </a:p>
        </p:txBody>
      </p:sp>
      <p:pic>
        <p:nvPicPr>
          <p:cNvPr id="3" name="Slide 21">
            <a:hlinkClick r:id="" action="ppaction://media"/>
            <a:extLst>
              <a:ext uri="{FF2B5EF4-FFF2-40B4-BE49-F238E27FC236}">
                <a16:creationId xmlns:a16="http://schemas.microsoft.com/office/drawing/2014/main" id="{ED10093E-9236-4BBE-A547-1BDB2E629C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1941" y="630804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569C-0A72-41A0-BCEB-EA3BF1AF4BDC}"/>
              </a:ext>
            </a:extLst>
          </p:cNvPr>
          <p:cNvSpPr>
            <a:spLocks noGrp="1"/>
          </p:cNvSpPr>
          <p:nvPr>
            <p:ph type="title"/>
          </p:nvPr>
        </p:nvSpPr>
        <p:spPr>
          <a:xfrm>
            <a:off x="1438382" y="207838"/>
            <a:ext cx="8382000" cy="531902"/>
          </a:xfrm>
        </p:spPr>
        <p:txBody>
          <a:bodyPr>
            <a:noAutofit/>
          </a:bodyPr>
          <a:lstStyle/>
          <a:p>
            <a:pPr>
              <a:defRPr/>
            </a:pPr>
            <a:r>
              <a:rPr lang="en-US" dirty="0"/>
              <a:t>Temporary Hold for Non-Compliance</a:t>
            </a:r>
          </a:p>
        </p:txBody>
      </p:sp>
      <p:sp>
        <p:nvSpPr>
          <p:cNvPr id="3" name="Content Placeholder 2">
            <a:extLst>
              <a:ext uri="{FF2B5EF4-FFF2-40B4-BE49-F238E27FC236}">
                <a16:creationId xmlns:a16="http://schemas.microsoft.com/office/drawing/2014/main" id="{83380851-2A5E-4835-A882-9F12695D53AD}"/>
              </a:ext>
            </a:extLst>
          </p:cNvPr>
          <p:cNvSpPr>
            <a:spLocks noGrp="1"/>
          </p:cNvSpPr>
          <p:nvPr>
            <p:ph idx="1"/>
          </p:nvPr>
        </p:nvSpPr>
        <p:spPr>
          <a:xfrm>
            <a:off x="1438382" y="865813"/>
            <a:ext cx="8382000" cy="5784349"/>
          </a:xfrm>
        </p:spPr>
        <p:txBody>
          <a:bodyPr>
            <a:noAutofit/>
          </a:bodyPr>
          <a:lstStyle/>
          <a:p>
            <a:pPr>
              <a:spcAft>
                <a:spcPts val="450"/>
              </a:spcAft>
              <a:defRPr/>
            </a:pPr>
            <a:r>
              <a:rPr lang="en-US" sz="1600" b="1" dirty="0">
                <a:latin typeface="Calibri" panose="020F0502020204030204" pitchFamily="34" charset="0"/>
                <a:cs typeface="Calibri" panose="020F0502020204030204" pitchFamily="34" charset="0"/>
              </a:rPr>
              <a:t>2 CFR 200.338</a:t>
            </a:r>
          </a:p>
          <a:p>
            <a:pPr>
              <a:spcAft>
                <a:spcPts val="450"/>
              </a:spcAft>
              <a:defRPr/>
            </a:pPr>
            <a:r>
              <a:rPr lang="en-US" sz="1600" b="1" u="sng" dirty="0">
                <a:latin typeface="Calibri" panose="020F0502020204030204" pitchFamily="34" charset="0"/>
                <a:cs typeface="Calibri" panose="020F0502020204030204" pitchFamily="34" charset="0"/>
              </a:rPr>
              <a:t>If a non-Federal entity fails to comply with Federal statutes</a:t>
            </a:r>
            <a:r>
              <a:rPr lang="en-US" sz="1600" dirty="0">
                <a:latin typeface="Calibri" panose="020F0502020204030204" pitchFamily="34" charset="0"/>
                <a:cs typeface="Calibri" panose="020F0502020204030204" pitchFamily="34" charset="0"/>
              </a:rPr>
              <a:t>, regulations or the terms and conditions of a Federal award, the Federal awarding agency or pass-through entity may impose additional conditions, as described in §200.207 Specific conditions. If the Federal awarding agency or pass-through entity determines that noncompliance cannot be remedied by imposing additional conditions, </a:t>
            </a:r>
            <a:r>
              <a:rPr lang="en-US" sz="1600" b="1" u="sng" dirty="0">
                <a:latin typeface="Calibri" panose="020F0502020204030204" pitchFamily="34" charset="0"/>
                <a:cs typeface="Calibri" panose="020F0502020204030204" pitchFamily="34" charset="0"/>
              </a:rPr>
              <a:t>the Federal awarding agency or pass-through entity may take one or more of the following actions, as appropriate in the circumstances</a:t>
            </a:r>
            <a:r>
              <a:rPr lang="en-US" sz="1600" dirty="0">
                <a:latin typeface="Calibri" panose="020F0502020204030204" pitchFamily="34" charset="0"/>
                <a:cs typeface="Calibri" panose="020F0502020204030204" pitchFamily="34" charset="0"/>
              </a:rPr>
              <a:t>:</a:t>
            </a:r>
          </a:p>
          <a:p>
            <a:pPr lvl="1">
              <a:spcAft>
                <a:spcPts val="375"/>
              </a:spcAft>
              <a:defRPr/>
            </a:pPr>
            <a:r>
              <a:rPr lang="en-US" dirty="0">
                <a:latin typeface="Calibri" panose="020F0502020204030204" pitchFamily="34" charset="0"/>
                <a:cs typeface="Calibri" panose="020F0502020204030204" pitchFamily="34" charset="0"/>
              </a:rPr>
              <a:t>(a) </a:t>
            </a:r>
            <a:r>
              <a:rPr lang="en-US" b="1" u="sng" dirty="0">
                <a:highlight>
                  <a:srgbClr val="FFFF00"/>
                </a:highlight>
                <a:latin typeface="Calibri" panose="020F0502020204030204" pitchFamily="34" charset="0"/>
                <a:cs typeface="Calibri" panose="020F0502020204030204" pitchFamily="34" charset="0"/>
              </a:rPr>
              <a:t>Temporarily withhold cash payments</a:t>
            </a:r>
            <a:r>
              <a:rPr lang="en-US" dirty="0">
                <a:highlight>
                  <a:srgbClr val="FFFF00"/>
                </a:highlight>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pending correction of the deficiency by the non-Federal entity or more severe enforcement action by the Federal awarding agency or pass-through entity.</a:t>
            </a:r>
          </a:p>
          <a:p>
            <a:pPr lvl="1">
              <a:spcAft>
                <a:spcPts val="375"/>
              </a:spcAft>
              <a:defRPr/>
            </a:pPr>
            <a:r>
              <a:rPr lang="en-US" dirty="0">
                <a:latin typeface="Calibri" panose="020F0502020204030204" pitchFamily="34" charset="0"/>
                <a:cs typeface="Calibri" panose="020F0502020204030204" pitchFamily="34" charset="0"/>
              </a:rPr>
              <a:t>(b) Disallow (that is, deny both use of funds and any applicable matching credit for) all or part of the cost of the activity or action not in compliance.</a:t>
            </a:r>
          </a:p>
          <a:p>
            <a:pPr lvl="1">
              <a:spcAft>
                <a:spcPts val="375"/>
              </a:spcAft>
              <a:defRPr/>
            </a:pPr>
            <a:r>
              <a:rPr lang="en-US" dirty="0">
                <a:latin typeface="Calibri" panose="020F0502020204030204" pitchFamily="34" charset="0"/>
                <a:cs typeface="Calibri" panose="020F0502020204030204" pitchFamily="34" charset="0"/>
              </a:rPr>
              <a:t>(c) Wholly or partly suspend or terminate the Federal award.</a:t>
            </a:r>
          </a:p>
          <a:p>
            <a:pPr lvl="1">
              <a:spcAft>
                <a:spcPts val="375"/>
              </a:spcAft>
              <a:defRPr/>
            </a:pPr>
            <a:r>
              <a:rPr lang="en-US" dirty="0">
                <a:latin typeface="Calibri" panose="020F0502020204030204" pitchFamily="34" charset="0"/>
                <a:cs typeface="Calibri" panose="020F0502020204030204" pitchFamily="34" charset="0"/>
              </a:rPr>
              <a:t>(d) Initiate suspension or debarment proceedings as authorized under 2 CFR part 180 and Federal awarding agency regulations (or in the case of a pass-through entity, recommend such a proceeding be initiated by a Federal awarding agency).</a:t>
            </a:r>
          </a:p>
          <a:p>
            <a:pPr lvl="1">
              <a:spcAft>
                <a:spcPts val="375"/>
              </a:spcAft>
              <a:defRPr/>
            </a:pPr>
            <a:r>
              <a:rPr lang="en-US" dirty="0">
                <a:latin typeface="Calibri" panose="020F0502020204030204" pitchFamily="34" charset="0"/>
                <a:cs typeface="Calibri" panose="020F0502020204030204" pitchFamily="34" charset="0"/>
              </a:rPr>
              <a:t>(e) Withhold further Federal awards for the project or program.</a:t>
            </a:r>
          </a:p>
          <a:p>
            <a:pPr lvl="1">
              <a:spcAft>
                <a:spcPts val="375"/>
              </a:spcAft>
              <a:defRPr/>
            </a:pPr>
            <a:r>
              <a:rPr lang="en-US" dirty="0">
                <a:latin typeface="Calibri" panose="020F0502020204030204" pitchFamily="34" charset="0"/>
                <a:cs typeface="Calibri" panose="020F0502020204030204" pitchFamily="34" charset="0"/>
              </a:rPr>
              <a:t>(f) Take other remedies that may be legally available.</a:t>
            </a:r>
          </a:p>
        </p:txBody>
      </p:sp>
      <p:pic>
        <p:nvPicPr>
          <p:cNvPr id="5" name="Slide 22">
            <a:hlinkClick r:id="" action="ppaction://media"/>
            <a:extLst>
              <a:ext uri="{FF2B5EF4-FFF2-40B4-BE49-F238E27FC236}">
                <a16:creationId xmlns:a16="http://schemas.microsoft.com/office/drawing/2014/main" id="{041A59C4-937D-406D-A355-1B299640FB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56602" y="639766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41" name="Rectangle 4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43" name="Straight Connector 4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Freeform: Shape 5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7181723" y="609600"/>
            <a:ext cx="4512989" cy="2227730"/>
          </a:xfrm>
        </p:spPr>
        <p:txBody>
          <a:bodyPr anchor="ctr">
            <a:normAutofit/>
          </a:bodyPr>
          <a:lstStyle/>
          <a:p>
            <a:r>
              <a:rPr lang="en-US" altLang="en-US">
                <a:solidFill>
                  <a:srgbClr val="FFFFFF"/>
                </a:solidFill>
              </a:rPr>
              <a:t>What is Serious Deficiency?</a:t>
            </a:r>
            <a:endParaRPr lang="en-US">
              <a:solidFill>
                <a:srgbClr val="FFFFFF"/>
              </a:solidFill>
            </a:endParaRP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7181725" y="2837329"/>
            <a:ext cx="4512988" cy="3317938"/>
          </a:xfrm>
        </p:spPr>
        <p:txBody>
          <a:bodyPr anchor="t">
            <a:normAutofit/>
          </a:bodyPr>
          <a:lstStyle/>
          <a:p>
            <a:pPr>
              <a:lnSpc>
                <a:spcPct val="90000"/>
              </a:lnSpc>
            </a:pPr>
            <a:r>
              <a:rPr lang="en-US" altLang="en-US" sz="1700" dirty="0">
                <a:solidFill>
                  <a:srgbClr val="FFFFFF"/>
                </a:solidFill>
                <a:latin typeface="Calibri" panose="020F0502020204030204" pitchFamily="34" charset="0"/>
                <a:cs typeface="Calibri" panose="020F0502020204030204" pitchFamily="34" charset="0"/>
              </a:rPr>
              <a:t>It is a process used by State agencies and sponsoring organizations to notify family day care home providers of serious and/or repeat issues regarding their CACFP operation.</a:t>
            </a:r>
          </a:p>
          <a:p>
            <a:pPr>
              <a:lnSpc>
                <a:spcPct val="90000"/>
              </a:lnSpc>
            </a:pPr>
            <a:r>
              <a:rPr lang="en-US" altLang="en-US" sz="1700" dirty="0">
                <a:solidFill>
                  <a:srgbClr val="FFFFFF"/>
                </a:solidFill>
                <a:latin typeface="Calibri" panose="020F0502020204030204" pitchFamily="34" charset="0"/>
                <a:cs typeface="Calibri" panose="020F0502020204030204" pitchFamily="34" charset="0"/>
              </a:rPr>
              <a:t>It is a Federal regulation, and SO must utilize the SD process when there is evidence of serious and/or repeat issues of Program non-compliance.</a:t>
            </a:r>
          </a:p>
          <a:p>
            <a:pPr>
              <a:lnSpc>
                <a:spcPct val="90000"/>
              </a:lnSpc>
            </a:pPr>
            <a:r>
              <a:rPr lang="en-US" altLang="en-US" sz="1700" dirty="0">
                <a:solidFill>
                  <a:srgbClr val="FFFFFF"/>
                </a:solidFill>
                <a:latin typeface="Calibri" panose="020F0502020204030204" pitchFamily="34" charset="0"/>
                <a:cs typeface="Calibri" panose="020F0502020204030204" pitchFamily="34" charset="0"/>
              </a:rPr>
              <a:t>All SD notices must be sent by certified mail, return receipt (or equivalent private delivery service), by fax, or by email (with proof of delivery).</a:t>
            </a:r>
          </a:p>
          <a:p>
            <a:pPr marL="0" indent="0">
              <a:lnSpc>
                <a:spcPct val="90000"/>
              </a:lnSpc>
              <a:buNone/>
              <a:defRPr/>
            </a:pPr>
            <a:endParaRPr lang="en-US" sz="1700" dirty="0">
              <a:solidFill>
                <a:srgbClr val="FFFFFF"/>
              </a:solidFill>
              <a:latin typeface="Calibri" panose="020F0502020204030204" pitchFamily="34" charset="0"/>
              <a:cs typeface="Calibri" panose="020F0502020204030204" pitchFamily="34" charset="0"/>
            </a:endParaRPr>
          </a:p>
        </p:txBody>
      </p:sp>
      <p:pic>
        <p:nvPicPr>
          <p:cNvPr id="15" name="Slide 23">
            <a:hlinkClick r:id="" action="ppaction://media"/>
            <a:extLst>
              <a:ext uri="{FF2B5EF4-FFF2-40B4-BE49-F238E27FC236}">
                <a16:creationId xmlns:a16="http://schemas.microsoft.com/office/drawing/2014/main" id="{8650EE84-51C6-4548-9EE0-9974605CD9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3039" y="6248400"/>
            <a:ext cx="406400" cy="406400"/>
          </a:xfrm>
          <a:prstGeom prst="rect">
            <a:avLst/>
          </a:prstGeom>
        </p:spPr>
      </p:pic>
      <p:pic>
        <p:nvPicPr>
          <p:cNvPr id="4" name="Picture 3">
            <a:extLst>
              <a:ext uri="{FF2B5EF4-FFF2-40B4-BE49-F238E27FC236}">
                <a16:creationId xmlns:a16="http://schemas.microsoft.com/office/drawing/2014/main" id="{D63DEA8F-10AF-4399-B3EA-2BCA14661CF8}"/>
              </a:ext>
            </a:extLst>
          </p:cNvPr>
          <p:cNvPicPr>
            <a:picLocks noChangeAspect="1"/>
          </p:cNvPicPr>
          <p:nvPr/>
        </p:nvPicPr>
        <p:blipFill>
          <a:blip r:embed="rId5"/>
          <a:stretch>
            <a:fillRect/>
          </a:stretch>
        </p:blipFill>
        <p:spPr>
          <a:xfrm>
            <a:off x="88760" y="2075379"/>
            <a:ext cx="4812600" cy="3208400"/>
          </a:xfrm>
          <a:prstGeom prst="rect">
            <a:avLst/>
          </a:prstGeom>
        </p:spPr>
      </p:pic>
    </p:spTree>
    <p:extLst>
      <p:ext uri="{BB962C8B-B14F-4D97-AF65-F5344CB8AC3E}">
        <p14:creationId xmlns:p14="http://schemas.microsoft.com/office/powerpoint/2010/main" val="24024502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0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677334" y="609600"/>
            <a:ext cx="8596668" cy="1320800"/>
          </a:xfrm>
        </p:spPr>
        <p:txBody>
          <a:bodyPr anchor="t">
            <a:normAutofit/>
          </a:bodyPr>
          <a:lstStyle/>
          <a:p>
            <a:r>
              <a:rPr lang="en-US" altLang="en-US" dirty="0"/>
              <a:t>Determining a Serious Deficiency</a:t>
            </a:r>
            <a:endParaRPr lang="en-US" dirty="0"/>
          </a:p>
        </p:txBody>
      </p:sp>
      <p:pic>
        <p:nvPicPr>
          <p:cNvPr id="3" name="Picture 2">
            <a:extLst>
              <a:ext uri="{FF2B5EF4-FFF2-40B4-BE49-F238E27FC236}">
                <a16:creationId xmlns:a16="http://schemas.microsoft.com/office/drawing/2014/main" id="{CB7F74EB-2280-4F4E-ADA5-0A9A681C755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976854" y="2159331"/>
            <a:ext cx="4964528" cy="3754425"/>
          </a:xfrm>
          <a:prstGeom prst="rect">
            <a:avLst/>
          </a:prstGeom>
        </p:spPr>
      </p:pic>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5768767" y="1821542"/>
            <a:ext cx="4028441" cy="4819331"/>
          </a:xfrm>
        </p:spPr>
        <p:txBody>
          <a:bodyPr>
            <a:normAutofit/>
          </a:bodyPr>
          <a:lstStyle/>
          <a:p>
            <a:pPr>
              <a:defRPr/>
            </a:pPr>
            <a:r>
              <a:rPr lang="en-US" sz="2400" dirty="0">
                <a:latin typeface="Calibri"/>
                <a:cs typeface="Arial" panose="020B0604020202020204" pitchFamily="34" charset="0"/>
              </a:rPr>
              <a:t>How does a SO decide if a serious deficiency is warranted?</a:t>
            </a:r>
          </a:p>
          <a:p>
            <a:pPr>
              <a:defRPr/>
            </a:pPr>
            <a:endParaRPr lang="en-US" sz="2400" dirty="0">
              <a:latin typeface="Calibri"/>
              <a:cs typeface="Arial" panose="020B0604020202020204" pitchFamily="34" charset="0"/>
            </a:endParaRPr>
          </a:p>
          <a:p>
            <a:pPr>
              <a:defRPr/>
            </a:pPr>
            <a:r>
              <a:rPr lang="en-US" sz="2400" dirty="0">
                <a:latin typeface="Calibri"/>
                <a:cs typeface="Arial" panose="020B0604020202020204" pitchFamily="34" charset="0"/>
              </a:rPr>
              <a:t>What methods should a SO use to make that decision?</a:t>
            </a:r>
          </a:p>
          <a:p>
            <a:pPr>
              <a:defRPr/>
            </a:pPr>
            <a:endParaRPr lang="en-US" sz="2400" dirty="0">
              <a:latin typeface="Calibri"/>
              <a:cs typeface="Arial" panose="020B0604020202020204" pitchFamily="34" charset="0"/>
            </a:endParaRPr>
          </a:p>
          <a:p>
            <a:pPr>
              <a:defRPr/>
            </a:pPr>
            <a:r>
              <a:rPr lang="en-US" sz="2400" dirty="0">
                <a:latin typeface="Calibri"/>
                <a:cs typeface="Arial" panose="020B0604020202020204" pitchFamily="34" charset="0"/>
              </a:rPr>
              <a:t>Is the deficiency detecting an isolated event or a systemic issue?</a:t>
            </a:r>
          </a:p>
          <a:p>
            <a:pPr marL="0" indent="0">
              <a:buNone/>
              <a:defRPr/>
            </a:pPr>
            <a:endParaRPr lang="en-US" sz="1500" dirty="0">
              <a:latin typeface="Calibri" panose="020F0502020204030204" pitchFamily="34" charset="0"/>
              <a:cs typeface="Calibri" panose="020F0502020204030204" pitchFamily="34" charset="0"/>
            </a:endParaRPr>
          </a:p>
        </p:txBody>
      </p:sp>
      <p:pic>
        <p:nvPicPr>
          <p:cNvPr id="4" name="Slide 24">
            <a:hlinkClick r:id="" action="ppaction://media"/>
            <a:extLst>
              <a:ext uri="{FF2B5EF4-FFF2-40B4-BE49-F238E27FC236}">
                <a16:creationId xmlns:a16="http://schemas.microsoft.com/office/drawing/2014/main" id="{C474DC40-A40F-4A1E-8091-791BBAC37A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4135" y="6328595"/>
            <a:ext cx="406400" cy="406400"/>
          </a:xfrm>
          <a:prstGeom prst="rect">
            <a:avLst/>
          </a:prstGeom>
        </p:spPr>
      </p:pic>
    </p:spTree>
    <p:extLst>
      <p:ext uri="{BB962C8B-B14F-4D97-AF65-F5344CB8AC3E}">
        <p14:creationId xmlns:p14="http://schemas.microsoft.com/office/powerpoint/2010/main" val="409257606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666981FB-F654-47BD-BD76-12A7FBC5D246}"/>
              </a:ext>
            </a:extLst>
          </p:cNvPr>
          <p:cNvSpPr>
            <a:spLocks noGrp="1" noChangeArrowheads="1"/>
          </p:cNvSpPr>
          <p:nvPr>
            <p:ph type="title"/>
          </p:nvPr>
        </p:nvSpPr>
        <p:spPr>
          <a:xfrm>
            <a:off x="595901" y="289719"/>
            <a:ext cx="9277564" cy="868362"/>
          </a:xfrm>
        </p:spPr>
        <p:txBody>
          <a:bodyPr>
            <a:normAutofit fontScale="90000"/>
          </a:bodyPr>
          <a:lstStyle/>
          <a:p>
            <a:r>
              <a:rPr lang="en-US" altLang="en-US" sz="4000" dirty="0"/>
              <a:t>Sponsoring Organization and the Serious Deficiency Process</a:t>
            </a:r>
          </a:p>
        </p:txBody>
      </p:sp>
      <p:sp>
        <p:nvSpPr>
          <p:cNvPr id="3" name="Content Placeholder 2">
            <a:extLst>
              <a:ext uri="{FF2B5EF4-FFF2-40B4-BE49-F238E27FC236}">
                <a16:creationId xmlns:a16="http://schemas.microsoft.com/office/drawing/2014/main" id="{F65F0311-A50C-4C0D-A14E-E11108472AB9}"/>
              </a:ext>
            </a:extLst>
          </p:cNvPr>
          <p:cNvSpPr>
            <a:spLocks noGrp="1"/>
          </p:cNvSpPr>
          <p:nvPr>
            <p:ph idx="1"/>
          </p:nvPr>
        </p:nvSpPr>
        <p:spPr>
          <a:xfrm>
            <a:off x="1617323" y="1737519"/>
            <a:ext cx="8382000" cy="4830762"/>
          </a:xfrm>
        </p:spPr>
        <p:txBody>
          <a:bodyPr rtlCol="0">
            <a:normAutofit lnSpcReduction="10000"/>
          </a:bodyPr>
          <a:lstStyle/>
          <a:p>
            <a:pPr marL="0" indent="0" fontAlgn="auto">
              <a:spcAft>
                <a:spcPts val="0"/>
              </a:spcAft>
              <a:buNone/>
              <a:defRPr/>
            </a:pPr>
            <a:r>
              <a:rPr lang="en-US" sz="2800" dirty="0">
                <a:latin typeface="Calibri" panose="020F0502020204030204" pitchFamily="34" charset="0"/>
                <a:cs typeface="Calibri" panose="020F0502020204030204" pitchFamily="34" charset="0"/>
              </a:rPr>
              <a:t>The SO has the authority to decide when a violation rises to the level of a serious deficiency. </a:t>
            </a:r>
          </a:p>
          <a:p>
            <a:pPr marL="0" indent="0" fontAlgn="auto">
              <a:spcAft>
                <a:spcPts val="0"/>
              </a:spcAft>
              <a:buNone/>
              <a:defRPr/>
            </a:pPr>
            <a:r>
              <a:rPr lang="en-US" sz="2800" dirty="0">
                <a:latin typeface="Calibri" panose="020F0502020204030204" pitchFamily="34" charset="0"/>
                <a:cs typeface="Calibri" panose="020F0502020204030204" pitchFamily="34" charset="0"/>
              </a:rPr>
              <a:t>This process</a:t>
            </a:r>
          </a:p>
          <a:p>
            <a:pPr fontAlgn="auto">
              <a:spcAft>
                <a:spcPts val="0"/>
              </a:spcAft>
              <a:defRPr/>
            </a:pPr>
            <a:r>
              <a:rPr lang="en-US" sz="2800" dirty="0">
                <a:latin typeface="Calibri" panose="020F0502020204030204" pitchFamily="34" charset="0"/>
                <a:cs typeface="Calibri" panose="020F0502020204030204" pitchFamily="34" charset="0"/>
              </a:rPr>
              <a:t>Brings attention to the serious deficiencies found in the FDCH provider’s CACFP operation;</a:t>
            </a:r>
          </a:p>
          <a:p>
            <a:pPr fontAlgn="auto">
              <a:spcAft>
                <a:spcPts val="0"/>
              </a:spcAft>
              <a:defRPr/>
            </a:pPr>
            <a:r>
              <a:rPr lang="en-US" sz="2800" dirty="0">
                <a:latin typeface="Calibri" panose="020F0502020204030204" pitchFamily="34" charset="0"/>
                <a:cs typeface="Calibri" panose="020F0502020204030204" pitchFamily="34" charset="0"/>
              </a:rPr>
              <a:t>Gives the FDCH provider the opportunity to correct the deficiencies noted;</a:t>
            </a:r>
          </a:p>
          <a:p>
            <a:pPr fontAlgn="auto">
              <a:spcAft>
                <a:spcPts val="0"/>
              </a:spcAft>
              <a:defRPr/>
            </a:pPr>
            <a:r>
              <a:rPr lang="en-US" sz="2800" dirty="0">
                <a:latin typeface="Calibri" panose="020F0502020204030204" pitchFamily="34" charset="0"/>
                <a:cs typeface="Calibri" panose="020F0502020204030204" pitchFamily="34" charset="0"/>
              </a:rPr>
              <a:t>Allows the SO the ability to terminate and disqualify a FDCH provider for continual non-compliance of CACFP regulations.</a:t>
            </a:r>
          </a:p>
          <a:p>
            <a:pPr marL="0" indent="0" fontAlgn="auto">
              <a:spcAft>
                <a:spcPts val="0"/>
              </a:spcAft>
              <a:buNone/>
              <a:defRPr/>
            </a:pPr>
            <a:endParaRPr lang="en-US" dirty="0"/>
          </a:p>
          <a:p>
            <a:pPr marL="0" indent="0" fontAlgn="auto">
              <a:spcAft>
                <a:spcPts val="0"/>
              </a:spcAft>
              <a:buNone/>
              <a:defRPr/>
            </a:pPr>
            <a:endParaRPr lang="en-US" dirty="0"/>
          </a:p>
        </p:txBody>
      </p:sp>
      <p:pic>
        <p:nvPicPr>
          <p:cNvPr id="4" name="Slide 25">
            <a:hlinkClick r:id="" action="ppaction://media"/>
            <a:extLst>
              <a:ext uri="{FF2B5EF4-FFF2-40B4-BE49-F238E27FC236}">
                <a16:creationId xmlns:a16="http://schemas.microsoft.com/office/drawing/2014/main" id="{DB0F9905-2342-47CF-B136-6EFEDABB8F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7150" y="636508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47D79C86-D83C-4B03-B0B2-28F6FF6E45B5}"/>
              </a:ext>
            </a:extLst>
          </p:cNvPr>
          <p:cNvSpPr>
            <a:spLocks noGrp="1" noChangeArrowheads="1"/>
          </p:cNvSpPr>
          <p:nvPr>
            <p:ph type="title"/>
          </p:nvPr>
        </p:nvSpPr>
        <p:spPr>
          <a:xfrm>
            <a:off x="1056526" y="274638"/>
            <a:ext cx="8229600" cy="792162"/>
          </a:xfrm>
        </p:spPr>
        <p:txBody>
          <a:bodyPr>
            <a:normAutofit/>
          </a:bodyPr>
          <a:lstStyle/>
          <a:p>
            <a:r>
              <a:rPr lang="en-US" altLang="en-US" dirty="0"/>
              <a:t>List of serious deficiencies</a:t>
            </a:r>
          </a:p>
        </p:txBody>
      </p:sp>
      <p:sp>
        <p:nvSpPr>
          <p:cNvPr id="3" name="Content Placeholder 2">
            <a:extLst>
              <a:ext uri="{FF2B5EF4-FFF2-40B4-BE49-F238E27FC236}">
                <a16:creationId xmlns:a16="http://schemas.microsoft.com/office/drawing/2014/main" id="{6B84404E-C22D-4799-A0B5-9E25BD4C3B63}"/>
              </a:ext>
            </a:extLst>
          </p:cNvPr>
          <p:cNvSpPr>
            <a:spLocks noGrp="1"/>
          </p:cNvSpPr>
          <p:nvPr>
            <p:ph idx="1"/>
          </p:nvPr>
        </p:nvSpPr>
        <p:spPr>
          <a:xfrm>
            <a:off x="1981200" y="1066800"/>
            <a:ext cx="8229600" cy="5257800"/>
          </a:xfrm>
        </p:spPr>
        <p:txBody>
          <a:bodyPr rtlCol="0">
            <a:normAutofit/>
          </a:bodyPr>
          <a:lstStyle/>
          <a:p>
            <a:pPr marL="0" indent="0" fontAlgn="auto">
              <a:spcAft>
                <a:spcPts val="0"/>
              </a:spcAft>
              <a:buNone/>
              <a:defRPr/>
            </a:pPr>
            <a:r>
              <a:rPr lang="en-US" sz="2800" dirty="0">
                <a:latin typeface="Calibri" panose="020F0502020204030204" pitchFamily="34" charset="0"/>
                <a:cs typeface="Calibri" panose="020F0502020204030204" pitchFamily="34" charset="0"/>
              </a:rPr>
              <a:t>226.16(l)(2) lists the following serious deficiencies:</a:t>
            </a:r>
          </a:p>
          <a:p>
            <a:pPr fontAlgn="auto">
              <a:spcAft>
                <a:spcPts val="0"/>
              </a:spcAft>
              <a:defRPr/>
            </a:pPr>
            <a:r>
              <a:rPr lang="en-US" sz="2800" dirty="0">
                <a:latin typeface="Calibri" panose="020F0502020204030204" pitchFamily="34" charset="0"/>
                <a:cs typeface="Calibri" panose="020F0502020204030204" pitchFamily="34" charset="0"/>
              </a:rPr>
              <a:t>Submission of false information on the application</a:t>
            </a:r>
          </a:p>
          <a:p>
            <a:pPr fontAlgn="auto">
              <a:spcAft>
                <a:spcPts val="0"/>
              </a:spcAft>
              <a:defRPr/>
            </a:pPr>
            <a:r>
              <a:rPr lang="en-US" sz="2800" dirty="0">
                <a:latin typeface="Calibri" panose="020F0502020204030204" pitchFamily="34" charset="0"/>
                <a:cs typeface="Calibri" panose="020F0502020204030204" pitchFamily="34" charset="0"/>
              </a:rPr>
              <a:t>Submission of false claims for reimbursement;</a:t>
            </a:r>
          </a:p>
          <a:p>
            <a:pPr fontAlgn="auto">
              <a:spcAft>
                <a:spcPts val="0"/>
              </a:spcAft>
              <a:defRPr/>
            </a:pPr>
            <a:r>
              <a:rPr lang="en-US" sz="2800" dirty="0">
                <a:latin typeface="Calibri" panose="020F0502020204030204" pitchFamily="34" charset="0"/>
                <a:cs typeface="Calibri" panose="020F0502020204030204" pitchFamily="34" charset="0"/>
              </a:rPr>
              <a:t>Simultaneous participation under more than one organization</a:t>
            </a:r>
          </a:p>
          <a:p>
            <a:pPr fontAlgn="auto">
              <a:spcAft>
                <a:spcPts val="0"/>
              </a:spcAft>
              <a:defRPr/>
            </a:pPr>
            <a:r>
              <a:rPr lang="en-US" sz="2800" dirty="0">
                <a:latin typeface="Calibri" panose="020F0502020204030204" pitchFamily="34" charset="0"/>
                <a:cs typeface="Calibri" panose="020F0502020204030204" pitchFamily="34" charset="0"/>
              </a:rPr>
              <a:t>Non-compliance with Program meal pattern</a:t>
            </a:r>
          </a:p>
          <a:p>
            <a:pPr fontAlgn="auto">
              <a:spcAft>
                <a:spcPts val="0"/>
              </a:spcAft>
              <a:defRPr/>
            </a:pPr>
            <a:r>
              <a:rPr lang="en-US" sz="2800" dirty="0">
                <a:latin typeface="Calibri" panose="020F0502020204030204" pitchFamily="34" charset="0"/>
                <a:cs typeface="Calibri" panose="020F0502020204030204" pitchFamily="34" charset="0"/>
              </a:rPr>
              <a:t>Failure to keep required records</a:t>
            </a:r>
          </a:p>
          <a:p>
            <a:pPr fontAlgn="auto">
              <a:spcAft>
                <a:spcPts val="0"/>
              </a:spcAft>
              <a:defRPr/>
            </a:pPr>
            <a:r>
              <a:rPr lang="en-US" sz="2800" dirty="0">
                <a:latin typeface="Calibri" panose="020F0502020204030204" pitchFamily="34" charset="0"/>
                <a:cs typeface="Calibri" panose="020F0502020204030204" pitchFamily="34" charset="0"/>
              </a:rPr>
              <a:t>Failure to participate in training</a:t>
            </a:r>
          </a:p>
          <a:p>
            <a:pPr fontAlgn="auto">
              <a:spcAft>
                <a:spcPts val="0"/>
              </a:spcAft>
              <a:defRPr/>
            </a:pPr>
            <a:r>
              <a:rPr lang="en-US" sz="2800" dirty="0">
                <a:latin typeface="Calibri" panose="020F0502020204030204" pitchFamily="34" charset="0"/>
                <a:cs typeface="Calibri" panose="020F0502020204030204" pitchFamily="34" charset="0"/>
              </a:rPr>
              <a:t>Repeat findings</a:t>
            </a:r>
          </a:p>
          <a:p>
            <a:pPr fontAlgn="auto">
              <a:spcAft>
                <a:spcPts val="0"/>
              </a:spcAft>
              <a:defRPr/>
            </a:pPr>
            <a:endParaRPr lang="en-US" dirty="0"/>
          </a:p>
          <a:p>
            <a:pPr fontAlgn="auto">
              <a:spcAft>
                <a:spcPts val="0"/>
              </a:spcAft>
              <a:defRPr/>
            </a:pPr>
            <a:endParaRPr lang="en-US" dirty="0"/>
          </a:p>
        </p:txBody>
      </p:sp>
      <p:pic>
        <p:nvPicPr>
          <p:cNvPr id="4" name="Slide 26">
            <a:hlinkClick r:id="" action="ppaction://media"/>
            <a:extLst>
              <a:ext uri="{FF2B5EF4-FFF2-40B4-BE49-F238E27FC236}">
                <a16:creationId xmlns:a16="http://schemas.microsoft.com/office/drawing/2014/main" id="{977F27D1-9B9B-4BC6-B5B0-42B58E141F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1668" y="632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8B2D360-91AF-48F3-B433-A022418B3F3D}"/>
              </a:ext>
            </a:extLst>
          </p:cNvPr>
          <p:cNvSpPr>
            <a:spLocks noChangeArrowheads="1"/>
          </p:cNvSpPr>
          <p:nvPr/>
        </p:nvSpPr>
        <p:spPr bwMode="auto">
          <a:xfrm>
            <a:off x="1576227" y="1049266"/>
            <a:ext cx="8382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0" fontAlgn="base" hangingPunct="0">
              <a:spcBef>
                <a:spcPct val="0"/>
              </a:spcBef>
              <a:spcAft>
                <a:spcPct val="0"/>
              </a:spcAft>
              <a:buFont typeface="Arial" panose="020B0604020202020204" pitchFamily="34" charset="0"/>
              <a:buChar char="•"/>
            </a:pPr>
            <a:r>
              <a:rPr lang="en-US" altLang="en-US" sz="2000" b="1" dirty="0">
                <a:solidFill>
                  <a:prstClr val="black"/>
                </a:solidFill>
                <a:latin typeface="Calibri" panose="020F0502020204030204" pitchFamily="34" charset="0"/>
                <a:cs typeface="Calibri" panose="020F0502020204030204" pitchFamily="34" charset="0"/>
              </a:rPr>
              <a:t>Identify </a:t>
            </a:r>
            <a:r>
              <a:rPr lang="en-US" altLang="en-US" sz="2000" dirty="0">
                <a:solidFill>
                  <a:prstClr val="black"/>
                </a:solidFill>
                <a:latin typeface="Calibri" panose="020F0502020204030204" pitchFamily="34" charset="0"/>
                <a:cs typeface="Calibri" panose="020F0502020204030204" pitchFamily="34" charset="0"/>
              </a:rPr>
              <a:t>the serious deficiencies (</a:t>
            </a:r>
            <a:r>
              <a:rPr lang="en-US" altLang="en-US" sz="2000" b="1" i="1" dirty="0">
                <a:solidFill>
                  <a:prstClr val="black"/>
                </a:solidFill>
                <a:latin typeface="Calibri" panose="020F0502020204030204" pitchFamily="34" charset="0"/>
                <a:cs typeface="Calibri" panose="020F0502020204030204" pitchFamily="34" charset="0"/>
              </a:rPr>
              <a:t>SD)</a:t>
            </a:r>
            <a:r>
              <a:rPr lang="en-US" altLang="en-US" sz="2000" dirty="0">
                <a:solidFill>
                  <a:prstClr val="black"/>
                </a:solidFill>
                <a:latin typeface="Calibri" panose="020F0502020204030204" pitchFamily="34" charset="0"/>
                <a:cs typeface="Calibri" panose="020F0502020204030204" pitchFamily="34" charset="0"/>
              </a:rPr>
              <a:t>; </a:t>
            </a:r>
          </a:p>
          <a:p>
            <a:pPr marL="285750" indent="-285750" eaLnBrk="0" fontAlgn="base" hangingPunct="0">
              <a:spcBef>
                <a:spcPct val="0"/>
              </a:spcBef>
              <a:spcAft>
                <a:spcPct val="0"/>
              </a:spcAft>
              <a:buFont typeface="Arial" panose="020B0604020202020204" pitchFamily="34" charset="0"/>
              <a:buChar char="•"/>
            </a:pPr>
            <a:endParaRPr lang="en-US" altLang="en-US" sz="2000" dirty="0">
              <a:solidFill>
                <a:prstClr val="black"/>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altLang="en-US" sz="2000" b="1" dirty="0">
                <a:solidFill>
                  <a:prstClr val="black"/>
                </a:solidFill>
                <a:latin typeface="Calibri" panose="020F0502020204030204" pitchFamily="34" charset="0"/>
                <a:cs typeface="Calibri" panose="020F0502020204030204" pitchFamily="34" charset="0"/>
              </a:rPr>
              <a:t>Issue a notice </a:t>
            </a:r>
            <a:r>
              <a:rPr lang="en-US" altLang="en-US" sz="2000" dirty="0">
                <a:solidFill>
                  <a:prstClr val="black"/>
                </a:solidFill>
                <a:latin typeface="Calibri" panose="020F0502020204030204" pitchFamily="34" charset="0"/>
                <a:cs typeface="Calibri" panose="020F0502020204030204" pitchFamily="34" charset="0"/>
              </a:rPr>
              <a:t>of serious deficiency (</a:t>
            </a:r>
            <a:r>
              <a:rPr lang="en-US" altLang="en-US" sz="2000" b="1" i="1" dirty="0">
                <a:solidFill>
                  <a:prstClr val="black"/>
                </a:solidFill>
                <a:latin typeface="Calibri" panose="020F0502020204030204" pitchFamily="34" charset="0"/>
                <a:cs typeface="Calibri" panose="020F0502020204030204" pitchFamily="34" charset="0"/>
              </a:rPr>
              <a:t>SD</a:t>
            </a:r>
            <a:r>
              <a:rPr lang="en-US" altLang="en-US" sz="2000" dirty="0">
                <a:solidFill>
                  <a:prstClr val="black"/>
                </a:solidFill>
                <a:latin typeface="Calibri" panose="020F0502020204030204" pitchFamily="34" charset="0"/>
                <a:cs typeface="Calibri" panose="020F0502020204030204" pitchFamily="34" charset="0"/>
              </a:rPr>
              <a:t>); </a:t>
            </a:r>
          </a:p>
          <a:p>
            <a:pPr marL="285750" indent="-285750" eaLnBrk="0" fontAlgn="base" hangingPunct="0">
              <a:spcBef>
                <a:spcPct val="0"/>
              </a:spcBef>
              <a:spcAft>
                <a:spcPct val="0"/>
              </a:spcAft>
              <a:buFont typeface="Arial" panose="020B0604020202020204" pitchFamily="34" charset="0"/>
              <a:buChar char="•"/>
            </a:pPr>
            <a:endParaRPr lang="en-US" altLang="en-US" sz="2000" dirty="0">
              <a:solidFill>
                <a:prstClr val="black"/>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altLang="en-US" sz="2000" b="1" dirty="0">
                <a:solidFill>
                  <a:prstClr val="black"/>
                </a:solidFill>
                <a:latin typeface="Calibri" panose="020F0502020204030204" pitchFamily="34" charset="0"/>
                <a:cs typeface="Calibri" panose="020F0502020204030204" pitchFamily="34" charset="0"/>
              </a:rPr>
              <a:t>Receive and assess </a:t>
            </a:r>
            <a:r>
              <a:rPr lang="en-US" altLang="en-US" sz="2000" dirty="0">
                <a:solidFill>
                  <a:prstClr val="black"/>
                </a:solidFill>
                <a:latin typeface="Calibri" panose="020F0502020204030204" pitchFamily="34" charset="0"/>
                <a:cs typeface="Calibri" panose="020F0502020204030204" pitchFamily="34" charset="0"/>
              </a:rPr>
              <a:t>the institution’s written corrective action plan (</a:t>
            </a:r>
            <a:r>
              <a:rPr lang="en-US" altLang="en-US" sz="2000" b="1" i="1" dirty="0">
                <a:solidFill>
                  <a:prstClr val="black"/>
                </a:solidFill>
                <a:latin typeface="Calibri" panose="020F0502020204030204" pitchFamily="34" charset="0"/>
                <a:cs typeface="Calibri" panose="020F0502020204030204" pitchFamily="34" charset="0"/>
              </a:rPr>
              <a:t>CAP</a:t>
            </a:r>
            <a:r>
              <a:rPr lang="en-US" altLang="en-US" sz="2000" dirty="0">
                <a:solidFill>
                  <a:prstClr val="black"/>
                </a:solidFill>
                <a:latin typeface="Calibri" panose="020F0502020204030204" pitchFamily="34" charset="0"/>
                <a:cs typeface="Calibri" panose="020F0502020204030204" pitchFamily="34" charset="0"/>
              </a:rPr>
              <a:t>) for adequacy; </a:t>
            </a:r>
          </a:p>
          <a:p>
            <a:pPr marL="285750" indent="-285750" eaLnBrk="0" fontAlgn="base" hangingPunct="0">
              <a:spcBef>
                <a:spcPct val="0"/>
              </a:spcBef>
              <a:spcAft>
                <a:spcPct val="0"/>
              </a:spcAft>
              <a:buFont typeface="Arial" panose="020B0604020202020204" pitchFamily="34" charset="0"/>
              <a:buChar char="•"/>
            </a:pPr>
            <a:endParaRPr lang="en-US" altLang="en-US" sz="2000" dirty="0">
              <a:solidFill>
                <a:prstClr val="black"/>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altLang="en-US" sz="2000" b="1" dirty="0">
                <a:solidFill>
                  <a:prstClr val="black"/>
                </a:solidFill>
                <a:latin typeface="Calibri" panose="020F0502020204030204" pitchFamily="34" charset="0"/>
                <a:cs typeface="Calibri" panose="020F0502020204030204" pitchFamily="34" charset="0"/>
              </a:rPr>
              <a:t>Issue a notice of temporary deferral </a:t>
            </a:r>
            <a:r>
              <a:rPr lang="en-US" altLang="en-US" sz="2000" dirty="0">
                <a:solidFill>
                  <a:prstClr val="black"/>
                </a:solidFill>
                <a:latin typeface="Calibri" panose="020F0502020204030204" pitchFamily="34" charset="0"/>
                <a:cs typeface="Calibri" panose="020F0502020204030204" pitchFamily="34" charset="0"/>
              </a:rPr>
              <a:t>of the serious deficiency if the CAP is approved, </a:t>
            </a:r>
            <a:r>
              <a:rPr lang="en-US" altLang="en-US" sz="2000" b="1" i="1" u="sng" dirty="0">
                <a:solidFill>
                  <a:prstClr val="black"/>
                </a:solidFill>
                <a:latin typeface="Calibri" panose="020F0502020204030204" pitchFamily="34" charset="0"/>
                <a:cs typeface="Calibri" panose="020F0502020204030204" pitchFamily="34" charset="0"/>
              </a:rPr>
              <a:t>or</a:t>
            </a:r>
            <a:r>
              <a:rPr lang="en-US" altLang="en-US" sz="2000" dirty="0">
                <a:solidFill>
                  <a:prstClr val="black"/>
                </a:solidFill>
                <a:latin typeface="Calibri" panose="020F0502020204030204" pitchFamily="34" charset="0"/>
                <a:cs typeface="Calibri" panose="020F0502020204030204" pitchFamily="34" charset="0"/>
              </a:rPr>
              <a:t> issue </a:t>
            </a:r>
            <a:r>
              <a:rPr lang="en-US" altLang="en-US" sz="2000" b="1" dirty="0">
                <a:solidFill>
                  <a:prstClr val="black"/>
                </a:solidFill>
                <a:latin typeface="Calibri" panose="020F0502020204030204" pitchFamily="34" charset="0"/>
                <a:cs typeface="Calibri" panose="020F0502020204030204" pitchFamily="34" charset="0"/>
              </a:rPr>
              <a:t>a notice of proposed termination and disqualification</a:t>
            </a:r>
            <a:r>
              <a:rPr lang="en-US" altLang="en-US" sz="2000" dirty="0">
                <a:solidFill>
                  <a:prstClr val="black"/>
                </a:solidFill>
                <a:latin typeface="Calibri" panose="020F0502020204030204" pitchFamily="34" charset="0"/>
                <a:cs typeface="Calibri" panose="020F0502020204030204" pitchFamily="34" charset="0"/>
              </a:rPr>
              <a:t>, including appeal procedures, if the CAP is not adequate (or if no CAP plan is received); </a:t>
            </a:r>
          </a:p>
          <a:p>
            <a:pPr marL="285750" indent="-285750" eaLnBrk="0" fontAlgn="base" hangingPunct="0">
              <a:spcBef>
                <a:spcPct val="0"/>
              </a:spcBef>
              <a:spcAft>
                <a:spcPct val="0"/>
              </a:spcAft>
              <a:buFont typeface="Arial" panose="020B0604020202020204" pitchFamily="34" charset="0"/>
              <a:buChar char="•"/>
            </a:pPr>
            <a:endParaRPr lang="en-US" altLang="en-US" sz="2000" dirty="0">
              <a:solidFill>
                <a:prstClr val="black"/>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altLang="en-US" sz="2000" b="1" dirty="0">
                <a:solidFill>
                  <a:prstClr val="black"/>
                </a:solidFill>
                <a:latin typeface="Calibri" panose="020F0502020204030204" pitchFamily="34" charset="0"/>
                <a:cs typeface="Calibri" panose="020F0502020204030204" pitchFamily="34" charset="0"/>
              </a:rPr>
              <a:t>Provide an appeal review </a:t>
            </a:r>
            <a:r>
              <a:rPr lang="en-US" altLang="en-US" sz="2000" dirty="0">
                <a:solidFill>
                  <a:prstClr val="black"/>
                </a:solidFill>
                <a:latin typeface="Calibri" panose="020F0502020204030204" pitchFamily="34" charset="0"/>
                <a:cs typeface="Calibri" panose="020F0502020204030204" pitchFamily="34" charset="0"/>
              </a:rPr>
              <a:t>(appeal hearing, administrative review), if requested, of the proposed termination and disqualification; and </a:t>
            </a:r>
          </a:p>
          <a:p>
            <a:pPr marL="285750" indent="-285750" eaLnBrk="0" fontAlgn="base" hangingPunct="0">
              <a:spcBef>
                <a:spcPct val="0"/>
              </a:spcBef>
              <a:spcAft>
                <a:spcPct val="0"/>
              </a:spcAft>
              <a:buFont typeface="Arial" panose="020B0604020202020204" pitchFamily="34" charset="0"/>
              <a:buChar char="•"/>
            </a:pPr>
            <a:endParaRPr lang="en-US" altLang="en-US" sz="2000" dirty="0">
              <a:solidFill>
                <a:prstClr val="black"/>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altLang="en-US" sz="2000" b="1" dirty="0">
                <a:solidFill>
                  <a:prstClr val="black"/>
                </a:solidFill>
                <a:latin typeface="Calibri" panose="020F0502020204030204" pitchFamily="34" charset="0"/>
                <a:cs typeface="Calibri" panose="020F0502020204030204" pitchFamily="34" charset="0"/>
              </a:rPr>
              <a:t>Issue a notice of final termination and disqualification</a:t>
            </a:r>
            <a:r>
              <a:rPr lang="en-US" altLang="en-US" sz="2000" dirty="0">
                <a:solidFill>
                  <a:prstClr val="black"/>
                </a:solidFill>
                <a:latin typeface="Calibri" panose="020F0502020204030204" pitchFamily="34" charset="0"/>
                <a:cs typeface="Calibri" panose="020F0502020204030204" pitchFamily="34" charset="0"/>
              </a:rPr>
              <a:t> if the appeal is upheld or if the timeframe for requesting an appeal has passed or issue a </a:t>
            </a:r>
            <a:r>
              <a:rPr lang="en-US" altLang="en-US" sz="2000" b="1" dirty="0">
                <a:solidFill>
                  <a:prstClr val="black"/>
                </a:solidFill>
                <a:latin typeface="Calibri" panose="020F0502020204030204" pitchFamily="34" charset="0"/>
                <a:cs typeface="Calibri" panose="020F0502020204030204" pitchFamily="34" charset="0"/>
              </a:rPr>
              <a:t>notice of temporary deferral </a:t>
            </a:r>
            <a:r>
              <a:rPr lang="en-US" altLang="en-US" sz="2000" dirty="0">
                <a:solidFill>
                  <a:prstClr val="black"/>
                </a:solidFill>
                <a:latin typeface="Calibri" panose="020F0502020204030204" pitchFamily="34" charset="0"/>
                <a:cs typeface="Calibri" panose="020F0502020204030204" pitchFamily="34" charset="0"/>
              </a:rPr>
              <a:t>if the appeal is overturned.</a:t>
            </a:r>
          </a:p>
        </p:txBody>
      </p:sp>
      <p:sp>
        <p:nvSpPr>
          <p:cNvPr id="178179" name="Rectangle 3">
            <a:extLst>
              <a:ext uri="{FF2B5EF4-FFF2-40B4-BE49-F238E27FC236}">
                <a16:creationId xmlns:a16="http://schemas.microsoft.com/office/drawing/2014/main" id="{8ACF78A3-2F02-4474-AD75-E834AB521E80}"/>
              </a:ext>
            </a:extLst>
          </p:cNvPr>
          <p:cNvSpPr>
            <a:spLocks noChangeArrowheads="1"/>
          </p:cNvSpPr>
          <p:nvPr/>
        </p:nvSpPr>
        <p:spPr bwMode="auto">
          <a:xfrm>
            <a:off x="462337" y="259096"/>
            <a:ext cx="8928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3600" dirty="0">
                <a:solidFill>
                  <a:schemeClr val="accent1"/>
                </a:solidFill>
                <a:latin typeface="+mj-lt"/>
              </a:rPr>
              <a:t>Six Steps in the Serious Deficiency Process</a:t>
            </a:r>
          </a:p>
        </p:txBody>
      </p:sp>
      <p:pic>
        <p:nvPicPr>
          <p:cNvPr id="3" name="Slide 27">
            <a:hlinkClick r:id="" action="ppaction://media"/>
            <a:extLst>
              <a:ext uri="{FF2B5EF4-FFF2-40B4-BE49-F238E27FC236}">
                <a16:creationId xmlns:a16="http://schemas.microsoft.com/office/drawing/2014/main" id="{7019E2FF-B4A8-4411-BA36-B79B262BB1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3587" y="627517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2ECC4C05-7ECF-40D4-8849-09870ABA10C6}"/>
              </a:ext>
            </a:extLst>
          </p:cNvPr>
          <p:cNvPicPr>
            <a:picLocks noChangeAspect="1" noChangeArrowheads="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939" r="9906" b="-1"/>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677333" y="609600"/>
            <a:ext cx="3851123" cy="1320800"/>
          </a:xfrm>
        </p:spPr>
        <p:txBody>
          <a:bodyPr>
            <a:normAutofit/>
          </a:bodyPr>
          <a:lstStyle/>
          <a:p>
            <a:pPr>
              <a:lnSpc>
                <a:spcPct val="90000"/>
              </a:lnSpc>
            </a:pPr>
            <a:r>
              <a:rPr lang="en-US" altLang="en-US" sz="3100"/>
              <a:t>What is a corrective action plan (CAP)?</a:t>
            </a:r>
            <a:endParaRPr lang="en-US" sz="3100"/>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677334" y="2160589"/>
            <a:ext cx="4290906" cy="4705877"/>
          </a:xfrm>
        </p:spPr>
        <p:txBody>
          <a:bodyPr>
            <a:normAutofit fontScale="92500" lnSpcReduction="10000"/>
          </a:bodyPr>
          <a:lstStyle/>
          <a:p>
            <a:pPr>
              <a:defRPr/>
            </a:pPr>
            <a:r>
              <a:rPr lang="en-US" sz="2400" dirty="0">
                <a:latin typeface="Calibri" panose="020F0502020204030204" pitchFamily="34" charset="0"/>
                <a:cs typeface="Calibri" panose="020F0502020204030204" pitchFamily="34" charset="0"/>
              </a:rPr>
              <a:t>Steps that must be taken by the family day care home provider in order to permanently correct the deficiencies found during the SO’s review of a FDCH’s CACFP operation.</a:t>
            </a:r>
          </a:p>
          <a:p>
            <a:pPr>
              <a:defRPr/>
            </a:pPr>
            <a:endParaRPr lang="en-US" sz="2400" dirty="0">
              <a:latin typeface="Calibri" panose="020F0502020204030204" pitchFamily="34" charset="0"/>
              <a:cs typeface="Calibri" panose="020F0502020204030204" pitchFamily="34" charset="0"/>
            </a:endParaRPr>
          </a:p>
          <a:p>
            <a:pPr>
              <a:defRPr/>
            </a:pPr>
            <a:r>
              <a:rPr lang="en-US" sz="2400" dirty="0">
                <a:latin typeface="Calibri" panose="020F0502020204030204" pitchFamily="34" charset="0"/>
                <a:cs typeface="Calibri" panose="020F0502020204030204" pitchFamily="34" charset="0"/>
              </a:rPr>
              <a:t>These steps must </a:t>
            </a:r>
          </a:p>
          <a:p>
            <a:pPr>
              <a:buFont typeface="Courier New" panose="02070309020205020404" pitchFamily="49" charset="0"/>
              <a:buChar char="o"/>
              <a:defRPr/>
            </a:pPr>
            <a:r>
              <a:rPr lang="en-US" sz="2400" dirty="0">
                <a:latin typeface="Calibri" panose="020F0502020204030204" pitchFamily="34" charset="0"/>
                <a:cs typeface="Calibri" panose="020F0502020204030204" pitchFamily="34" charset="0"/>
              </a:rPr>
              <a:t>Be written,</a:t>
            </a:r>
          </a:p>
          <a:p>
            <a:pPr>
              <a:buFont typeface="Courier New" panose="02070309020205020404" pitchFamily="49" charset="0"/>
              <a:buChar char="o"/>
              <a:defRPr/>
            </a:pPr>
            <a:r>
              <a:rPr lang="en-US" sz="2400" dirty="0">
                <a:latin typeface="Calibri" panose="020F0502020204030204" pitchFamily="34" charset="0"/>
                <a:cs typeface="Calibri" panose="020F0502020204030204" pitchFamily="34" charset="0"/>
              </a:rPr>
              <a:t>Address each serious deficiency cited,</a:t>
            </a:r>
          </a:p>
          <a:p>
            <a:pPr>
              <a:buFont typeface="Courier New" panose="02070309020205020404" pitchFamily="49" charset="0"/>
              <a:buChar char="o"/>
              <a:defRPr/>
            </a:pPr>
            <a:r>
              <a:rPr lang="en-US" sz="2400" dirty="0">
                <a:latin typeface="Calibri" panose="020F0502020204030204" pitchFamily="34" charset="0"/>
                <a:cs typeface="Calibri" panose="020F0502020204030204" pitchFamily="34" charset="0"/>
              </a:rPr>
              <a:t>Be submitted no later than the due date.</a:t>
            </a:r>
          </a:p>
          <a:p>
            <a:endParaRPr lang="en-US" sz="1700" dirty="0"/>
          </a:p>
        </p:txBody>
      </p:sp>
      <p:pic>
        <p:nvPicPr>
          <p:cNvPr id="2" name="Slide 28">
            <a:hlinkClick r:id="" action="ppaction://media"/>
            <a:extLst>
              <a:ext uri="{FF2B5EF4-FFF2-40B4-BE49-F238E27FC236}">
                <a16:creationId xmlns:a16="http://schemas.microsoft.com/office/drawing/2014/main" id="{9EFCD5F6-60AA-4AA9-AD01-F3DBEF9E62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6328" y="6349144"/>
            <a:ext cx="406400" cy="406400"/>
          </a:xfrm>
          <a:prstGeom prst="rect">
            <a:avLst/>
          </a:prstGeom>
        </p:spPr>
      </p:pic>
    </p:spTree>
    <p:extLst>
      <p:ext uri="{BB962C8B-B14F-4D97-AF65-F5344CB8AC3E}">
        <p14:creationId xmlns:p14="http://schemas.microsoft.com/office/powerpoint/2010/main" val="318759898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29" name="Rectangle 28">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1" name="Straight Connector 30">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Shape 44">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4934402" y="-195729"/>
            <a:ext cx="7600232" cy="2227730"/>
          </a:xfrm>
        </p:spPr>
        <p:txBody>
          <a:bodyPr anchor="ctr">
            <a:normAutofit/>
          </a:bodyPr>
          <a:lstStyle/>
          <a:p>
            <a:r>
              <a:rPr lang="en-US" altLang="en-US" dirty="0"/>
              <a:t>Notice of Serious Deficiency (NSD)</a:t>
            </a:r>
            <a:br>
              <a:rPr lang="en-US" altLang="en-US" dirty="0"/>
            </a:br>
            <a:endParaRPr lang="en-US" dirty="0">
              <a:solidFill>
                <a:srgbClr val="FFFFFF"/>
              </a:solidFill>
            </a:endParaRPr>
          </a:p>
        </p:txBody>
      </p:sp>
      <p:pic>
        <p:nvPicPr>
          <p:cNvPr id="6" name="Picture 5">
            <a:extLst>
              <a:ext uri="{FF2B5EF4-FFF2-40B4-BE49-F238E27FC236}">
                <a16:creationId xmlns:a16="http://schemas.microsoft.com/office/drawing/2014/main" id="{D82C9049-C281-4F9D-BF99-83746234B3BA}"/>
              </a:ext>
            </a:extLst>
          </p:cNvPr>
          <p:cNvPicPr>
            <a:picLocks noChangeAspect="1"/>
          </p:cNvPicPr>
          <p:nvPr/>
        </p:nvPicPr>
        <p:blipFill>
          <a:blip r:embed="rId4"/>
          <a:stretch>
            <a:fillRect/>
          </a:stretch>
        </p:blipFill>
        <p:spPr>
          <a:xfrm>
            <a:off x="264374" y="1016001"/>
            <a:ext cx="4323335" cy="5353977"/>
          </a:xfrm>
          <a:prstGeom prst="rect">
            <a:avLst/>
          </a:prstGeom>
        </p:spPr>
      </p:pic>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6688098" y="1666844"/>
            <a:ext cx="5335490" cy="4947316"/>
          </a:xfrm>
        </p:spPr>
        <p:txBody>
          <a:bodyPr anchor="t">
            <a:normAutofit/>
          </a:bodyPr>
          <a:lstStyle/>
          <a:p>
            <a:pPr>
              <a:lnSpc>
                <a:spcPct val="90000"/>
              </a:lnSpc>
              <a:defRPr/>
            </a:pPr>
            <a:r>
              <a:rPr lang="en-US" sz="2400" dirty="0">
                <a:solidFill>
                  <a:srgbClr val="FFFFFF"/>
                </a:solidFill>
                <a:latin typeface="Calibri"/>
                <a:cs typeface="Arial" panose="020B0604020202020204" pitchFamily="34" charset="0"/>
              </a:rPr>
              <a:t>Contents of an NSD</a:t>
            </a:r>
          </a:p>
          <a:p>
            <a:pPr marL="457200" indent="-457200">
              <a:lnSpc>
                <a:spcPct val="90000"/>
              </a:lnSpc>
              <a:buFont typeface="Arial" panose="020B0604020202020204" pitchFamily="34" charset="0"/>
              <a:buChar char="•"/>
              <a:defRPr/>
            </a:pPr>
            <a:r>
              <a:rPr lang="en-US" sz="2400" dirty="0">
                <a:solidFill>
                  <a:srgbClr val="FFFFFF"/>
                </a:solidFill>
                <a:latin typeface="Calibri"/>
                <a:cs typeface="Arial" panose="020B0604020202020204" pitchFamily="34" charset="0"/>
              </a:rPr>
              <a:t>Date of NSD</a:t>
            </a:r>
          </a:p>
          <a:p>
            <a:pPr marL="457200" indent="-457200">
              <a:lnSpc>
                <a:spcPct val="90000"/>
              </a:lnSpc>
              <a:buFont typeface="Arial" panose="020B0604020202020204" pitchFamily="34" charset="0"/>
              <a:buChar char="•"/>
              <a:defRPr/>
            </a:pPr>
            <a:r>
              <a:rPr lang="en-US" sz="2400" dirty="0">
                <a:solidFill>
                  <a:srgbClr val="FFFFFF"/>
                </a:solidFill>
                <a:latin typeface="Calibri"/>
                <a:cs typeface="Arial" panose="020B0604020202020204" pitchFamily="34" charset="0"/>
              </a:rPr>
              <a:t>Name and address of FDCH Provider</a:t>
            </a:r>
          </a:p>
          <a:p>
            <a:pPr marL="457200" indent="-457200">
              <a:lnSpc>
                <a:spcPct val="90000"/>
              </a:lnSpc>
              <a:buFont typeface="Arial" panose="020B0604020202020204" pitchFamily="34" charset="0"/>
              <a:buChar char="•"/>
              <a:defRPr/>
            </a:pPr>
            <a:r>
              <a:rPr lang="en-US" sz="2400" dirty="0">
                <a:solidFill>
                  <a:srgbClr val="FFFFFF"/>
                </a:solidFill>
                <a:latin typeface="Calibri"/>
                <a:cs typeface="Arial" panose="020B0604020202020204" pitchFamily="34" charset="0"/>
              </a:rPr>
              <a:t>SO’s determination of SD			</a:t>
            </a:r>
          </a:p>
          <a:p>
            <a:pPr>
              <a:lnSpc>
                <a:spcPct val="90000"/>
              </a:lnSpc>
              <a:defRPr/>
            </a:pPr>
            <a:r>
              <a:rPr lang="en-US" sz="2400" dirty="0">
                <a:solidFill>
                  <a:srgbClr val="FFFFFF"/>
                </a:solidFill>
                <a:latin typeface="Calibri"/>
                <a:cs typeface="Arial" panose="020B0604020202020204" pitchFamily="34" charset="0"/>
              </a:rPr>
              <a:t>     -  Deficiency detected and regulatory citation;</a:t>
            </a:r>
          </a:p>
          <a:p>
            <a:pPr marL="914400" lvl="1" indent="-457200">
              <a:lnSpc>
                <a:spcPct val="90000"/>
              </a:lnSpc>
              <a:buFontTx/>
              <a:buChar char="-"/>
              <a:defRPr/>
            </a:pPr>
            <a:r>
              <a:rPr lang="en-US" sz="2400" dirty="0">
                <a:solidFill>
                  <a:srgbClr val="FFFFFF"/>
                </a:solidFill>
                <a:latin typeface="Calibri"/>
                <a:cs typeface="Arial" panose="020B0604020202020204" pitchFamily="34" charset="0"/>
              </a:rPr>
              <a:t>Corrective action required.</a:t>
            </a:r>
          </a:p>
          <a:p>
            <a:pPr marL="548640" lvl="1" indent="-457200">
              <a:lnSpc>
                <a:spcPct val="90000"/>
              </a:lnSpc>
              <a:buFont typeface="Arial" panose="020B0604020202020204" pitchFamily="34" charset="0"/>
              <a:buChar char="•"/>
              <a:defRPr/>
            </a:pPr>
            <a:r>
              <a:rPr lang="en-US" sz="2400" dirty="0">
                <a:solidFill>
                  <a:srgbClr val="FFFFFF"/>
                </a:solidFill>
                <a:latin typeface="Calibri"/>
                <a:cs typeface="Arial" panose="020B0604020202020204" pitchFamily="34" charset="0"/>
              </a:rPr>
              <a:t>Additional information as required by regulations (Sample letter for NSD)</a:t>
            </a:r>
          </a:p>
          <a:p>
            <a:pPr marL="548640" lvl="1" indent="-457200">
              <a:lnSpc>
                <a:spcPct val="90000"/>
              </a:lnSpc>
              <a:buFont typeface="Arial" panose="020B0604020202020204" pitchFamily="34" charset="0"/>
              <a:buChar char="•"/>
              <a:defRPr/>
            </a:pPr>
            <a:r>
              <a:rPr lang="en-US" sz="2400" dirty="0">
                <a:solidFill>
                  <a:srgbClr val="FFFFFF"/>
                </a:solidFill>
                <a:latin typeface="Calibri"/>
                <a:cs typeface="Arial" panose="020B0604020202020204" pitchFamily="34" charset="0"/>
              </a:rPr>
              <a:t>Date corrective action is due.</a:t>
            </a:r>
          </a:p>
          <a:p>
            <a:pPr marL="0" indent="0">
              <a:lnSpc>
                <a:spcPct val="90000"/>
              </a:lnSpc>
              <a:buNone/>
              <a:defRPr/>
            </a:pPr>
            <a:endParaRPr lang="en-US" sz="1700" dirty="0">
              <a:solidFill>
                <a:srgbClr val="FFFFFF"/>
              </a:solidFill>
              <a:latin typeface="Calibri" panose="020F0502020204030204" pitchFamily="34" charset="0"/>
              <a:cs typeface="Calibri" panose="020F0502020204030204" pitchFamily="34" charset="0"/>
            </a:endParaRPr>
          </a:p>
        </p:txBody>
      </p:sp>
      <p:pic>
        <p:nvPicPr>
          <p:cNvPr id="2" name="Slide 29">
            <a:hlinkClick r:id="" action="ppaction://media"/>
            <a:extLst>
              <a:ext uri="{FF2B5EF4-FFF2-40B4-BE49-F238E27FC236}">
                <a16:creationId xmlns:a16="http://schemas.microsoft.com/office/drawing/2014/main" id="{1A0E8A99-4FDE-43F9-ABEF-8AC43A005B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7188" y="6256562"/>
            <a:ext cx="406400" cy="406400"/>
          </a:xfrm>
          <a:prstGeom prst="rect">
            <a:avLst/>
          </a:prstGeom>
        </p:spPr>
      </p:pic>
    </p:spTree>
    <p:extLst>
      <p:ext uri="{BB962C8B-B14F-4D97-AF65-F5344CB8AC3E}">
        <p14:creationId xmlns:p14="http://schemas.microsoft.com/office/powerpoint/2010/main" val="253890460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331BAD1-A42C-46BA-AC7F-ED97FCCAFBDB}"/>
              </a:ext>
            </a:extLst>
          </p:cNvPr>
          <p:cNvPicPr>
            <a:picLocks noChangeAspect="1" noChangeArrowheads="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590" r="20089"/>
          <a:stretch/>
        </p:blipFill>
        <p:spPr bwMode="auto">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4159225" y="609600"/>
            <a:ext cx="5984900" cy="752475"/>
          </a:xfrm>
        </p:spPr>
        <p:txBody>
          <a:bodyPr>
            <a:normAutofit/>
          </a:bodyPr>
          <a:lstStyle/>
          <a:p>
            <a:r>
              <a:rPr lang="en-US" dirty="0"/>
              <a:t>Monitoring Requirements</a:t>
            </a: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4159225" y="1455738"/>
            <a:ext cx="5889650" cy="5249858"/>
          </a:xfrm>
        </p:spPr>
        <p:txBody>
          <a:bodyPr>
            <a:normAutofit fontScale="77500" lnSpcReduction="20000"/>
          </a:bodyPr>
          <a:lstStyle/>
          <a:p>
            <a:pPr marL="365760" indent="-283464">
              <a:buFont typeface="Wingdings 2"/>
              <a:buChar char=""/>
              <a:defRPr/>
            </a:pPr>
            <a:r>
              <a:rPr lang="en-US" sz="3600" dirty="0">
                <a:latin typeface="Calibri" panose="020F0502020204030204" pitchFamily="34" charset="0"/>
                <a:cs typeface="Calibri" panose="020F0502020204030204" pitchFamily="34" charset="0"/>
              </a:rPr>
              <a:t>Why monitor?</a:t>
            </a:r>
          </a:p>
          <a:p>
            <a:pPr marL="640398" lvl="1" indent="-283464">
              <a:buFont typeface="Wingdings 2"/>
              <a:buChar char=""/>
              <a:defRPr/>
            </a:pPr>
            <a:r>
              <a:rPr lang="en-US" sz="3600" dirty="0">
                <a:latin typeface="Calibri" panose="020F0502020204030204" pitchFamily="34" charset="0"/>
                <a:cs typeface="Calibri" panose="020F0502020204030204" pitchFamily="34" charset="0"/>
              </a:rPr>
              <a:t>Review providers’ home for compliance</a:t>
            </a:r>
          </a:p>
          <a:p>
            <a:pPr marL="640398" lvl="1" indent="-283464">
              <a:buFont typeface="Wingdings 2"/>
              <a:buChar char=""/>
              <a:defRPr/>
            </a:pPr>
            <a:r>
              <a:rPr lang="en-US" sz="3600" dirty="0">
                <a:latin typeface="Calibri" panose="020F0502020204030204" pitchFamily="34" charset="0"/>
                <a:cs typeface="Calibri" panose="020F0502020204030204" pitchFamily="34" charset="0"/>
              </a:rPr>
              <a:t>Oversee staff monitoring visits (Quality Assurance Review)</a:t>
            </a:r>
          </a:p>
          <a:p>
            <a:pPr marL="640398" lvl="1" indent="-283464">
              <a:buFont typeface="Wingdings 2"/>
              <a:buChar char=""/>
              <a:defRPr/>
            </a:pPr>
            <a:r>
              <a:rPr lang="en-US" sz="3600" dirty="0">
                <a:latin typeface="Calibri" panose="020F0502020204030204" pitchFamily="34" charset="0"/>
                <a:cs typeface="Calibri" panose="020F0502020204030204" pitchFamily="34" charset="0"/>
              </a:rPr>
              <a:t>Program compliance IAW USDA regulations</a:t>
            </a:r>
          </a:p>
          <a:p>
            <a:pPr marL="365760" indent="-283464">
              <a:buFont typeface="Wingdings 2"/>
              <a:buChar char=""/>
              <a:defRPr/>
            </a:pPr>
            <a:r>
              <a:rPr lang="en-US" sz="3600" dirty="0">
                <a:latin typeface="Calibri" panose="020F0502020204030204" pitchFamily="34" charset="0"/>
                <a:cs typeface="Calibri" panose="020F0502020204030204" pitchFamily="34" charset="0"/>
              </a:rPr>
              <a:t>Monitoring Schedule – Per Year</a:t>
            </a:r>
          </a:p>
          <a:p>
            <a:pPr marL="640080" lvl="1" indent="-237744">
              <a:buFont typeface="Verdana"/>
              <a:buChar char="◦"/>
              <a:defRPr/>
            </a:pPr>
            <a:r>
              <a:rPr lang="en-US" sz="3600" dirty="0">
                <a:latin typeface="Calibri" panose="020F0502020204030204" pitchFamily="34" charset="0"/>
                <a:cs typeface="Calibri" panose="020F0502020204030204" pitchFamily="34" charset="0"/>
              </a:rPr>
              <a:t>2 Unannounced Visits</a:t>
            </a:r>
          </a:p>
          <a:p>
            <a:pPr marL="640080" lvl="1" indent="-237744">
              <a:buFont typeface="Verdana"/>
              <a:buChar char="◦"/>
              <a:defRPr/>
            </a:pPr>
            <a:r>
              <a:rPr lang="en-US" sz="3600" dirty="0">
                <a:latin typeface="Calibri" panose="020F0502020204030204" pitchFamily="34" charset="0"/>
                <a:cs typeface="Calibri" panose="020F0502020204030204" pitchFamily="34" charset="0"/>
              </a:rPr>
              <a:t>1 Announced Visit</a:t>
            </a:r>
          </a:p>
          <a:p>
            <a:pPr marL="365760" indent="-283464">
              <a:buFont typeface="Wingdings 2"/>
              <a:buChar char=""/>
              <a:defRPr/>
            </a:pPr>
            <a:r>
              <a:rPr lang="en-US" sz="3600" dirty="0">
                <a:latin typeface="Calibri" panose="020F0502020204030204" pitchFamily="34" charset="0"/>
                <a:cs typeface="Calibri" panose="020F0502020204030204" pitchFamily="34" charset="0"/>
              </a:rPr>
              <a:t>Use Monitoring Required Form</a:t>
            </a:r>
          </a:p>
          <a:p>
            <a:pPr marL="640080" lvl="1" indent="-237744">
              <a:buFont typeface="Verdana"/>
              <a:buChar char="◦"/>
              <a:defRPr/>
            </a:pPr>
            <a:r>
              <a:rPr lang="en-US" sz="3600" dirty="0">
                <a:latin typeface="Calibri" panose="020F0502020204030204" pitchFamily="34" charset="0"/>
                <a:cs typeface="Calibri" panose="020F0502020204030204" pitchFamily="34" charset="0"/>
              </a:rPr>
              <a:t>5 - Day Reconciliation</a:t>
            </a:r>
          </a:p>
          <a:p>
            <a:endParaRPr lang="en-US" dirty="0"/>
          </a:p>
        </p:txBody>
      </p:sp>
      <p:pic>
        <p:nvPicPr>
          <p:cNvPr id="7" name="Picture 4">
            <a:extLst>
              <a:ext uri="{FF2B5EF4-FFF2-40B4-BE49-F238E27FC236}">
                <a16:creationId xmlns:a16="http://schemas.microsoft.com/office/drawing/2014/main" id="{728F700F-9B77-42C1-A166-8A366471B38A}"/>
              </a:ext>
            </a:extLst>
          </p:cNvPr>
          <p:cNvPicPr>
            <a:picLocks noChangeAspect="1" noChangeArrowheads="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8859" r="23523" b="3"/>
          <a:stretch/>
        </p:blipFill>
        <p:spPr bwMode="auto">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a:noFill/>
          <a:extLst>
            <a:ext uri="{909E8E84-426E-40DD-AFC4-6F175D3DCCD1}">
              <a14:hiddenFill xmlns:a14="http://schemas.microsoft.com/office/drawing/2010/main">
                <a:solidFill>
                  <a:srgbClr val="FFFFFF"/>
                </a:solidFill>
              </a14:hiddenFill>
            </a:ext>
          </a:extLst>
        </p:spPr>
      </p:pic>
      <p:pic>
        <p:nvPicPr>
          <p:cNvPr id="2" name="Slide 3">
            <a:hlinkClick r:id="" action="ppaction://media"/>
            <a:extLst>
              <a:ext uri="{FF2B5EF4-FFF2-40B4-BE49-F238E27FC236}">
                <a16:creationId xmlns:a16="http://schemas.microsoft.com/office/drawing/2014/main" id="{7CD33995-F868-4764-A9E5-55B447656A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3587" y="6299196"/>
            <a:ext cx="406400" cy="406400"/>
          </a:xfrm>
          <a:prstGeom prst="rect">
            <a:avLst/>
          </a:prstGeom>
        </p:spPr>
      </p:pic>
    </p:spTree>
    <p:extLst>
      <p:ext uri="{BB962C8B-B14F-4D97-AF65-F5344CB8AC3E}">
        <p14:creationId xmlns:p14="http://schemas.microsoft.com/office/powerpoint/2010/main" val="35429716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673754" y="643467"/>
            <a:ext cx="4203045" cy="1375608"/>
          </a:xfrm>
        </p:spPr>
        <p:txBody>
          <a:bodyPr anchor="ctr">
            <a:normAutofit fontScale="90000"/>
          </a:bodyPr>
          <a:lstStyle/>
          <a:p>
            <a:pPr>
              <a:lnSpc>
                <a:spcPct val="90000"/>
              </a:lnSpc>
            </a:pPr>
            <a:r>
              <a:rPr lang="en-US" sz="3200" dirty="0"/>
              <a:t>Notice of Temporary Deferral of Serious Deficiency (NTDSD)</a:t>
            </a:r>
            <a:br>
              <a:rPr lang="en-US" altLang="en-US" sz="3100" dirty="0">
                <a:solidFill>
                  <a:schemeClr val="bg1"/>
                </a:solidFill>
              </a:rPr>
            </a:br>
            <a:endParaRPr lang="en-US" sz="3100" dirty="0">
              <a:solidFill>
                <a:schemeClr val="bg1"/>
              </a:solidFill>
            </a:endParaRP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673754" y="2160590"/>
            <a:ext cx="4203045" cy="4138610"/>
          </a:xfrm>
        </p:spPr>
        <p:txBody>
          <a:bodyPr>
            <a:normAutofit fontScale="92500"/>
          </a:bodyPr>
          <a:lstStyle/>
          <a:p>
            <a:pPr marL="0" lvl="0" indent="0">
              <a:buClr>
                <a:srgbClr val="90C226"/>
              </a:buClr>
              <a:buNone/>
              <a:defRPr/>
            </a:pPr>
            <a:r>
              <a:rPr lang="en-US" sz="2800" dirty="0">
                <a:solidFill>
                  <a:schemeClr val="bg1"/>
                </a:solidFill>
                <a:latin typeface="Calibri" panose="020F0502020204030204" pitchFamily="34" charset="0"/>
                <a:cs typeface="Calibri" panose="020F0502020204030204" pitchFamily="34" charset="0"/>
              </a:rPr>
              <a:t>The SO uses this notice to notify FDCHs that…</a:t>
            </a:r>
          </a:p>
          <a:p>
            <a:pPr lvl="0">
              <a:buClr>
                <a:srgbClr val="90C226"/>
              </a:buClr>
              <a:defRPr/>
            </a:pPr>
            <a:r>
              <a:rPr lang="en-US" sz="2800" dirty="0">
                <a:solidFill>
                  <a:schemeClr val="bg1"/>
                </a:solidFill>
                <a:latin typeface="Calibri" panose="020F0502020204030204" pitchFamily="34" charset="0"/>
                <a:cs typeface="Calibri" panose="020F0502020204030204" pitchFamily="34" charset="0"/>
              </a:rPr>
              <a:t>The corrective action plan submitted was received on time, reviewed by the SO, and was approved.</a:t>
            </a:r>
          </a:p>
          <a:p>
            <a:pPr lvl="0">
              <a:buClr>
                <a:srgbClr val="90C226"/>
              </a:buClr>
              <a:defRPr/>
            </a:pPr>
            <a:r>
              <a:rPr lang="en-US" sz="2800" dirty="0">
                <a:solidFill>
                  <a:schemeClr val="bg1"/>
                </a:solidFill>
                <a:latin typeface="Calibri" panose="020F0502020204030204" pitchFamily="34" charset="0"/>
                <a:cs typeface="Calibri" panose="020F0502020204030204" pitchFamily="34" charset="0"/>
              </a:rPr>
              <a:t>The Notice of Serious Deficiency is being temporarily deferred.</a:t>
            </a:r>
          </a:p>
          <a:p>
            <a:pPr marL="0" indent="0">
              <a:lnSpc>
                <a:spcPct val="90000"/>
              </a:lnSpc>
              <a:buNone/>
              <a:defRPr/>
            </a:pPr>
            <a:endParaRPr lang="en-US" sz="1700" dirty="0">
              <a:solidFill>
                <a:schemeClr val="bg1"/>
              </a:solidFill>
              <a:latin typeface="Calibri" panose="020F0502020204030204" pitchFamily="34" charset="0"/>
              <a:cs typeface="Calibri" panose="020F0502020204030204" pitchFamily="34" charset="0"/>
            </a:endParaRPr>
          </a:p>
        </p:txBody>
      </p:sp>
      <p:sp>
        <p:nvSpPr>
          <p:cNvPr id="22" name="Isosceles Triangle 2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8D8A1E8B-4199-483A-AF99-339093990328}"/>
              </a:ext>
            </a:extLst>
          </p:cNvPr>
          <p:cNvPicPr>
            <a:picLocks noChangeAspect="1"/>
          </p:cNvPicPr>
          <p:nvPr/>
        </p:nvPicPr>
        <p:blipFill>
          <a:blip r:embed="rId4"/>
          <a:stretch>
            <a:fillRect/>
          </a:stretch>
        </p:blipFill>
        <p:spPr>
          <a:xfrm>
            <a:off x="6069284" y="114297"/>
            <a:ext cx="5334000" cy="6629400"/>
          </a:xfrm>
          <a:prstGeom prst="rect">
            <a:avLst/>
          </a:prstGeom>
        </p:spPr>
      </p:pic>
      <p:pic>
        <p:nvPicPr>
          <p:cNvPr id="2" name="Slide 30">
            <a:hlinkClick r:id="" action="ppaction://media"/>
            <a:extLst>
              <a:ext uri="{FF2B5EF4-FFF2-40B4-BE49-F238E27FC236}">
                <a16:creationId xmlns:a16="http://schemas.microsoft.com/office/drawing/2014/main" id="{D0719EEF-76D9-4C61-BB0B-5BE9AE9A20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29091" y="6345003"/>
            <a:ext cx="406400" cy="406400"/>
          </a:xfrm>
          <a:prstGeom prst="rect">
            <a:avLst/>
          </a:prstGeom>
        </p:spPr>
      </p:pic>
    </p:spTree>
    <p:extLst>
      <p:ext uri="{BB962C8B-B14F-4D97-AF65-F5344CB8AC3E}">
        <p14:creationId xmlns:p14="http://schemas.microsoft.com/office/powerpoint/2010/main" val="13682453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52" name="Rectangle 5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4" name="Straight Connector 5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Freeform: Shape 6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5327885" y="324873"/>
            <a:ext cx="7144824" cy="1695450"/>
          </a:xfrm>
        </p:spPr>
        <p:txBody>
          <a:bodyPr anchor="ctr">
            <a:normAutofit fontScale="90000"/>
          </a:bodyPr>
          <a:lstStyle/>
          <a:p>
            <a:pPr>
              <a:lnSpc>
                <a:spcPct val="90000"/>
              </a:lnSpc>
            </a:pPr>
            <a:r>
              <a:rPr lang="en-US" altLang="en-US" dirty="0">
                <a:solidFill>
                  <a:srgbClr val="90C226"/>
                </a:solidFill>
              </a:rPr>
              <a:t>Notice of Proposed Termination/Disqualification (NPTD)</a:t>
            </a:r>
            <a:br>
              <a:rPr lang="en-US" altLang="en-US" dirty="0">
                <a:solidFill>
                  <a:srgbClr val="FFFFFF"/>
                </a:solidFill>
              </a:rPr>
            </a:br>
            <a:endParaRPr lang="en-US" dirty="0">
              <a:solidFill>
                <a:srgbClr val="FFFFFF"/>
              </a:solidFill>
            </a:endParaRPr>
          </a:p>
        </p:txBody>
      </p:sp>
      <p:pic>
        <p:nvPicPr>
          <p:cNvPr id="9" name="Picture 8">
            <a:extLst>
              <a:ext uri="{FF2B5EF4-FFF2-40B4-BE49-F238E27FC236}">
                <a16:creationId xmlns:a16="http://schemas.microsoft.com/office/drawing/2014/main" id="{F7A02CB0-EBAC-4BF1-A5AA-3B1F231967C6}"/>
              </a:ext>
            </a:extLst>
          </p:cNvPr>
          <p:cNvPicPr>
            <a:picLocks noChangeAspect="1"/>
          </p:cNvPicPr>
          <p:nvPr/>
        </p:nvPicPr>
        <p:blipFill>
          <a:blip r:embed="rId4"/>
          <a:stretch>
            <a:fillRect/>
          </a:stretch>
        </p:blipFill>
        <p:spPr>
          <a:xfrm>
            <a:off x="293609" y="542325"/>
            <a:ext cx="4238593" cy="5434094"/>
          </a:xfrm>
          <a:prstGeom prst="rect">
            <a:avLst/>
          </a:prstGeom>
        </p:spPr>
      </p:pic>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6997462" y="2020323"/>
            <a:ext cx="5194538" cy="4718549"/>
          </a:xfrm>
        </p:spPr>
        <p:txBody>
          <a:bodyPr anchor="t">
            <a:normAutofit fontScale="92500" lnSpcReduction="20000"/>
          </a:bodyPr>
          <a:lstStyle/>
          <a:p>
            <a:pPr marL="0" lvl="0" indent="0">
              <a:buClr>
                <a:srgbClr val="90C226"/>
              </a:buClr>
              <a:buNone/>
              <a:defRPr/>
            </a:pPr>
            <a:r>
              <a:rPr lang="en-US" sz="2800" dirty="0">
                <a:solidFill>
                  <a:schemeClr val="tx1"/>
                </a:solidFill>
                <a:latin typeface="Calibri" panose="020F0502020204030204" pitchFamily="34" charset="0"/>
                <a:cs typeface="Calibri" panose="020F0502020204030204" pitchFamily="34" charset="0"/>
              </a:rPr>
              <a:t>This is the next step in the SD process. This notice is used when</a:t>
            </a:r>
          </a:p>
          <a:p>
            <a:pPr lvl="0">
              <a:buClr>
                <a:srgbClr val="90C226"/>
              </a:buClr>
              <a:defRPr/>
            </a:pPr>
            <a:r>
              <a:rPr lang="en-US" sz="2800" dirty="0">
                <a:solidFill>
                  <a:schemeClr val="tx1"/>
                </a:solidFill>
                <a:latin typeface="Calibri" panose="020F0502020204030204" pitchFamily="34" charset="0"/>
                <a:cs typeface="Calibri" panose="020F0502020204030204" pitchFamily="34" charset="0"/>
              </a:rPr>
              <a:t>The corrective action was not submitted by the due date.</a:t>
            </a:r>
          </a:p>
          <a:p>
            <a:pPr lvl="0">
              <a:buClr>
                <a:srgbClr val="90C226"/>
              </a:buClr>
              <a:defRPr/>
            </a:pPr>
            <a:r>
              <a:rPr lang="en-US" sz="2800" dirty="0">
                <a:solidFill>
                  <a:schemeClr val="tx1"/>
                </a:solidFill>
                <a:latin typeface="Calibri" panose="020F0502020204030204" pitchFamily="34" charset="0"/>
                <a:cs typeface="Calibri" panose="020F0502020204030204" pitchFamily="34" charset="0"/>
              </a:rPr>
              <a:t>The corrective action submitted could not be approved.</a:t>
            </a:r>
          </a:p>
          <a:p>
            <a:pPr lvl="0">
              <a:buClr>
                <a:srgbClr val="90C226"/>
              </a:buClr>
              <a:defRPr/>
            </a:pPr>
            <a:r>
              <a:rPr lang="en-US" sz="2800" b="1" dirty="0">
                <a:solidFill>
                  <a:schemeClr val="bg1"/>
                </a:solidFill>
                <a:latin typeface="Calibri" panose="020F0502020204030204" pitchFamily="34" charset="0"/>
                <a:cs typeface="Calibri" panose="020F0502020204030204" pitchFamily="34" charset="0"/>
              </a:rPr>
              <a:t>A FDCH license has been “suspended” for imminent threat to the health and safety of the children. </a:t>
            </a:r>
          </a:p>
          <a:p>
            <a:pPr lvl="0">
              <a:buClr>
                <a:srgbClr val="90C226"/>
              </a:buClr>
              <a:defRPr/>
            </a:pPr>
            <a:r>
              <a:rPr lang="en-US" sz="2800" b="1" dirty="0">
                <a:solidFill>
                  <a:schemeClr val="bg1"/>
                </a:solidFill>
                <a:latin typeface="Calibri" panose="020F0502020204030204" pitchFamily="34" charset="0"/>
                <a:cs typeface="Calibri" panose="020F0502020204030204" pitchFamily="34" charset="0"/>
              </a:rPr>
              <a:t>There is </a:t>
            </a:r>
            <a:r>
              <a:rPr lang="en-US" sz="2800" b="1" u="sng" dirty="0">
                <a:solidFill>
                  <a:schemeClr val="bg1"/>
                </a:solidFill>
                <a:latin typeface="Calibri" panose="020F0502020204030204" pitchFamily="34" charset="0"/>
                <a:cs typeface="Calibri" panose="020F0502020204030204" pitchFamily="34" charset="0"/>
              </a:rPr>
              <a:t>positive</a:t>
            </a:r>
            <a:r>
              <a:rPr lang="en-US" sz="2800" b="1" dirty="0">
                <a:solidFill>
                  <a:schemeClr val="bg1"/>
                </a:solidFill>
                <a:latin typeface="Calibri" panose="020F0502020204030204" pitchFamily="34" charset="0"/>
                <a:cs typeface="Calibri" panose="020F0502020204030204" pitchFamily="34" charset="0"/>
              </a:rPr>
              <a:t> proof that FDCH submitted false claim.</a:t>
            </a:r>
          </a:p>
          <a:p>
            <a:pPr marL="0" indent="0">
              <a:buNone/>
              <a:defRPr/>
            </a:pPr>
            <a:endParaRPr lang="en-US" dirty="0">
              <a:solidFill>
                <a:srgbClr val="FFFFFF"/>
              </a:solidFill>
              <a:latin typeface="Calibri" panose="020F0502020204030204" pitchFamily="34" charset="0"/>
              <a:cs typeface="Calibri" panose="020F0502020204030204" pitchFamily="34" charset="0"/>
            </a:endParaRPr>
          </a:p>
        </p:txBody>
      </p:sp>
      <p:pic>
        <p:nvPicPr>
          <p:cNvPr id="2" name="Slide 31">
            <a:hlinkClick r:id="" action="ppaction://media"/>
            <a:extLst>
              <a:ext uri="{FF2B5EF4-FFF2-40B4-BE49-F238E27FC236}">
                <a16:creationId xmlns:a16="http://schemas.microsoft.com/office/drawing/2014/main" id="{493ADC81-329E-4522-85A1-A8E48FBA3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22755" y="6451600"/>
            <a:ext cx="406400" cy="406400"/>
          </a:xfrm>
          <a:prstGeom prst="rect">
            <a:avLst/>
          </a:prstGeom>
        </p:spPr>
      </p:pic>
    </p:spTree>
    <p:extLst>
      <p:ext uri="{BB962C8B-B14F-4D97-AF65-F5344CB8AC3E}">
        <p14:creationId xmlns:p14="http://schemas.microsoft.com/office/powerpoint/2010/main" val="419127826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5" name="Rectangle 7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7" name="Isosceles Triangle 7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561244" y="319840"/>
            <a:ext cx="4203045" cy="1375608"/>
          </a:xfrm>
        </p:spPr>
        <p:txBody>
          <a:bodyPr anchor="ctr">
            <a:normAutofit/>
          </a:bodyPr>
          <a:lstStyle/>
          <a:p>
            <a:pPr>
              <a:lnSpc>
                <a:spcPct val="90000"/>
              </a:lnSpc>
            </a:pPr>
            <a:r>
              <a:rPr lang="en-US" sz="2400" dirty="0"/>
              <a:t>Notice of Final Termination and Disqualification (NFTD)</a:t>
            </a:r>
            <a:br>
              <a:rPr lang="en-US" altLang="en-US" sz="2300" dirty="0">
                <a:solidFill>
                  <a:schemeClr val="bg1"/>
                </a:solidFill>
              </a:rPr>
            </a:br>
            <a:endParaRPr lang="en-US" sz="2300" dirty="0">
              <a:solidFill>
                <a:schemeClr val="bg1"/>
              </a:solidFill>
            </a:endParaRP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448734" y="1819275"/>
            <a:ext cx="4428066" cy="4914897"/>
          </a:xfrm>
        </p:spPr>
        <p:txBody>
          <a:bodyPr>
            <a:normAutofit fontScale="25000" lnSpcReduction="20000"/>
          </a:bodyPr>
          <a:lstStyle/>
          <a:p>
            <a:pPr marL="0" indent="0">
              <a:buNone/>
              <a:defRPr/>
            </a:pPr>
            <a:r>
              <a:rPr lang="en-US" sz="8000" dirty="0">
                <a:solidFill>
                  <a:schemeClr val="bg1"/>
                </a:solidFill>
                <a:latin typeface="Calibri" panose="020F0502020204030204" pitchFamily="34" charset="0"/>
                <a:cs typeface="Calibri" panose="020F0502020204030204" pitchFamily="34" charset="0"/>
              </a:rPr>
              <a:t>When the time to request an administrative appeal has expired and no appeal was submitted, the SO issues a notice of final termination and disqualification to the FDCH.</a:t>
            </a:r>
          </a:p>
          <a:p>
            <a:pPr>
              <a:defRPr/>
            </a:pPr>
            <a:r>
              <a:rPr lang="en-US" sz="8000" dirty="0">
                <a:solidFill>
                  <a:schemeClr val="bg1"/>
                </a:solidFill>
                <a:latin typeface="Calibri" panose="020F0502020204030204" pitchFamily="34" charset="0"/>
                <a:cs typeface="Calibri" panose="020F0502020204030204" pitchFamily="34" charset="0"/>
              </a:rPr>
              <a:t>The notice must contain</a:t>
            </a:r>
          </a:p>
          <a:p>
            <a:pPr lvl="1">
              <a:defRPr/>
            </a:pPr>
            <a:r>
              <a:rPr lang="en-US" sz="8000" dirty="0">
                <a:solidFill>
                  <a:schemeClr val="bg1"/>
                </a:solidFill>
                <a:latin typeface="Calibri" panose="020F0502020204030204" pitchFamily="34" charset="0"/>
                <a:cs typeface="Calibri" panose="020F0502020204030204" pitchFamily="34" charset="0"/>
              </a:rPr>
              <a:t>Date</a:t>
            </a:r>
          </a:p>
          <a:p>
            <a:pPr lvl="1">
              <a:defRPr/>
            </a:pPr>
            <a:r>
              <a:rPr lang="en-US" sz="8000" dirty="0">
                <a:solidFill>
                  <a:schemeClr val="bg1"/>
                </a:solidFill>
                <a:latin typeface="Calibri" panose="020F0502020204030204" pitchFamily="34" charset="0"/>
                <a:cs typeface="Calibri" panose="020F0502020204030204" pitchFamily="34" charset="0"/>
              </a:rPr>
              <a:t>Name and address of FDCH</a:t>
            </a:r>
          </a:p>
          <a:p>
            <a:pPr lvl="1">
              <a:defRPr/>
            </a:pPr>
            <a:r>
              <a:rPr lang="en-US" sz="8000" dirty="0">
                <a:solidFill>
                  <a:schemeClr val="bg1"/>
                </a:solidFill>
                <a:latin typeface="Calibri" panose="020F0502020204030204" pitchFamily="34" charset="0"/>
                <a:cs typeface="Calibri" panose="020F0502020204030204" pitchFamily="34" charset="0"/>
              </a:rPr>
              <a:t>SO’s determination that CAP was never received OR</a:t>
            </a:r>
          </a:p>
          <a:p>
            <a:pPr lvl="1">
              <a:defRPr/>
            </a:pPr>
            <a:r>
              <a:rPr lang="en-US" sz="8000" dirty="0">
                <a:solidFill>
                  <a:schemeClr val="bg1"/>
                </a:solidFill>
                <a:latin typeface="Calibri" panose="020F0502020204030204" pitchFamily="34" charset="0"/>
                <a:cs typeface="Calibri" panose="020F0502020204030204" pitchFamily="34" charset="0"/>
              </a:rPr>
              <a:t>SO’s determination that CAP was not approved.</a:t>
            </a:r>
          </a:p>
          <a:p>
            <a:pPr lvl="1">
              <a:defRPr/>
            </a:pPr>
            <a:r>
              <a:rPr lang="en-US" sz="8000" dirty="0">
                <a:solidFill>
                  <a:schemeClr val="bg1"/>
                </a:solidFill>
                <a:latin typeface="Calibri" panose="020F0502020204030204" pitchFamily="34" charset="0"/>
                <a:cs typeface="Calibri" panose="020F0502020204030204" pitchFamily="34" charset="0"/>
              </a:rPr>
              <a:t>No appeal request was received.</a:t>
            </a:r>
          </a:p>
          <a:p>
            <a:pPr lvl="1">
              <a:defRPr/>
            </a:pPr>
            <a:r>
              <a:rPr lang="en-US" sz="8000" dirty="0">
                <a:solidFill>
                  <a:schemeClr val="bg1"/>
                </a:solidFill>
                <a:latin typeface="Calibri" panose="020F0502020204030204" pitchFamily="34" charset="0"/>
                <a:cs typeface="Calibri" panose="020F0502020204030204" pitchFamily="34" charset="0"/>
              </a:rPr>
              <a:t>Additional information required by regulations (Sample letter for NFTD)</a:t>
            </a:r>
          </a:p>
          <a:p>
            <a:pPr marL="0" indent="0">
              <a:lnSpc>
                <a:spcPct val="90000"/>
              </a:lnSpc>
              <a:buNone/>
              <a:defRPr/>
            </a:pPr>
            <a:endParaRPr lang="en-US" sz="1700" dirty="0">
              <a:solidFill>
                <a:schemeClr val="bg1"/>
              </a:solidFill>
              <a:latin typeface="Calibri" panose="020F0502020204030204" pitchFamily="34" charset="0"/>
              <a:cs typeface="Calibri" panose="020F0502020204030204" pitchFamily="34" charset="0"/>
            </a:endParaRPr>
          </a:p>
        </p:txBody>
      </p:sp>
      <p:sp>
        <p:nvSpPr>
          <p:cNvPr id="79" name="Isosceles Triangle 7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0" name="Picture 9">
            <a:extLst>
              <a:ext uri="{FF2B5EF4-FFF2-40B4-BE49-F238E27FC236}">
                <a16:creationId xmlns:a16="http://schemas.microsoft.com/office/drawing/2014/main" id="{CD87ED9B-CF2B-458F-AF72-C71A19620CB6}"/>
              </a:ext>
            </a:extLst>
          </p:cNvPr>
          <p:cNvPicPr>
            <a:picLocks noChangeAspect="1"/>
          </p:cNvPicPr>
          <p:nvPr/>
        </p:nvPicPr>
        <p:blipFill>
          <a:blip r:embed="rId4"/>
          <a:stretch>
            <a:fillRect/>
          </a:stretch>
        </p:blipFill>
        <p:spPr>
          <a:xfrm>
            <a:off x="6380692" y="123822"/>
            <a:ext cx="5362575" cy="6610350"/>
          </a:xfrm>
          <a:prstGeom prst="rect">
            <a:avLst/>
          </a:prstGeom>
        </p:spPr>
      </p:pic>
      <p:pic>
        <p:nvPicPr>
          <p:cNvPr id="2" name="Slide 32">
            <a:hlinkClick r:id="" action="ppaction://media"/>
            <a:extLst>
              <a:ext uri="{FF2B5EF4-FFF2-40B4-BE49-F238E27FC236}">
                <a16:creationId xmlns:a16="http://schemas.microsoft.com/office/drawing/2014/main" id="{42A3E5AE-2B5A-49F2-B51B-9EC98F6AA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2314" y="6451594"/>
            <a:ext cx="406400" cy="406400"/>
          </a:xfrm>
          <a:prstGeom prst="rect">
            <a:avLst/>
          </a:prstGeom>
        </p:spPr>
      </p:pic>
    </p:spTree>
    <p:extLst>
      <p:ext uri="{BB962C8B-B14F-4D97-AF65-F5344CB8AC3E}">
        <p14:creationId xmlns:p14="http://schemas.microsoft.com/office/powerpoint/2010/main" val="7279710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614CFDE5-11F4-4EDC-921A-A24649DBF39E}"/>
              </a:ext>
            </a:extLst>
          </p:cNvPr>
          <p:cNvSpPr>
            <a:spLocks noGrp="1" noChangeArrowheads="1"/>
          </p:cNvSpPr>
          <p:nvPr>
            <p:ph type="title"/>
          </p:nvPr>
        </p:nvSpPr>
        <p:spPr>
          <a:xfrm>
            <a:off x="1099335" y="183223"/>
            <a:ext cx="8610600" cy="762000"/>
          </a:xfrm>
        </p:spPr>
        <p:txBody>
          <a:bodyPr>
            <a:normAutofit/>
          </a:bodyPr>
          <a:lstStyle/>
          <a:p>
            <a:pPr algn="ctr"/>
            <a:r>
              <a:rPr lang="en-US" altLang="en-US" dirty="0"/>
              <a:t>Appeal Process</a:t>
            </a:r>
          </a:p>
        </p:txBody>
      </p:sp>
      <p:sp>
        <p:nvSpPr>
          <p:cNvPr id="3" name="Content Placeholder 2">
            <a:extLst>
              <a:ext uri="{FF2B5EF4-FFF2-40B4-BE49-F238E27FC236}">
                <a16:creationId xmlns:a16="http://schemas.microsoft.com/office/drawing/2014/main" id="{0F326178-4FF9-4C8A-89E1-7CB9639807B4}"/>
              </a:ext>
            </a:extLst>
          </p:cNvPr>
          <p:cNvSpPr>
            <a:spLocks noGrp="1"/>
          </p:cNvSpPr>
          <p:nvPr>
            <p:ph idx="1"/>
          </p:nvPr>
        </p:nvSpPr>
        <p:spPr>
          <a:xfrm>
            <a:off x="1592494" y="895279"/>
            <a:ext cx="7876854" cy="5919627"/>
          </a:xfrm>
        </p:spPr>
        <p:txBody>
          <a:bodyPr rtlCol="0">
            <a:normAutofit fontScale="62500" lnSpcReduction="20000"/>
          </a:bodyPr>
          <a:lstStyle/>
          <a:p>
            <a:pPr>
              <a:spcBef>
                <a:spcPts val="0"/>
              </a:spcBef>
              <a:defRPr/>
            </a:pPr>
            <a:r>
              <a:rPr lang="en-US" sz="3300" dirty="0">
                <a:latin typeface="Calibri" panose="020F0502020204030204" pitchFamily="34" charset="0"/>
                <a:cs typeface="Calibri" panose="020F0502020204030204" pitchFamily="34" charset="0"/>
              </a:rPr>
              <a:t>7CFR 226.6(l) </a:t>
            </a:r>
            <a:r>
              <a:rPr lang="en-US" sz="3300" i="1" dirty="0">
                <a:latin typeface="Calibri" panose="020F0502020204030204" pitchFamily="34" charset="0"/>
                <a:cs typeface="Calibri" panose="020F0502020204030204" pitchFamily="34" charset="0"/>
              </a:rPr>
              <a:t>Administrative reviews for day care homes</a:t>
            </a:r>
            <a:endParaRPr lang="en-US" sz="3300" dirty="0">
              <a:latin typeface="Calibri" panose="020F0502020204030204" pitchFamily="34" charset="0"/>
              <a:cs typeface="Calibri" panose="020F0502020204030204" pitchFamily="34" charset="0"/>
            </a:endParaRPr>
          </a:p>
          <a:p>
            <a:pPr>
              <a:spcBef>
                <a:spcPts val="0"/>
              </a:spcBef>
              <a:defRPr/>
            </a:pPr>
            <a:endParaRPr lang="en-US" sz="3300" dirty="0">
              <a:latin typeface="Calibri" panose="020F0502020204030204" pitchFamily="34" charset="0"/>
              <a:cs typeface="Calibri" panose="020F0502020204030204" pitchFamily="34" charset="0"/>
            </a:endParaRPr>
          </a:p>
          <a:p>
            <a:pPr>
              <a:spcBef>
                <a:spcPts val="0"/>
              </a:spcBef>
              <a:defRPr/>
            </a:pPr>
            <a:r>
              <a:rPr lang="en-US" sz="3300" dirty="0">
                <a:latin typeface="Calibri" panose="020F0502020204030204" pitchFamily="34" charset="0"/>
                <a:cs typeface="Calibri" panose="020F0502020204030204" pitchFamily="34" charset="0"/>
              </a:rPr>
              <a:t>If a SO issues a Notice of Proposal to Terminate (NPTD) to a FDCH, appeal procedures must be given to the provider at the same time.</a:t>
            </a:r>
          </a:p>
          <a:p>
            <a:pPr>
              <a:spcBef>
                <a:spcPts val="0"/>
              </a:spcBef>
              <a:defRPr/>
            </a:pPr>
            <a:endParaRPr lang="en-US" sz="3300" dirty="0">
              <a:latin typeface="Calibri" panose="020F0502020204030204" pitchFamily="34" charset="0"/>
              <a:cs typeface="Calibri" panose="020F0502020204030204" pitchFamily="34" charset="0"/>
            </a:endParaRPr>
          </a:p>
          <a:p>
            <a:pPr>
              <a:spcBef>
                <a:spcPts val="0"/>
              </a:spcBef>
              <a:defRPr/>
            </a:pPr>
            <a:r>
              <a:rPr lang="en-US" sz="3300" dirty="0">
                <a:latin typeface="Calibri" panose="020F0502020204030204" pitchFamily="34" charset="0"/>
                <a:cs typeface="Calibri" panose="020F0502020204030204" pitchFamily="34" charset="0"/>
              </a:rPr>
              <a:t>If the FDCH provider decides to appeal the NPTD, the request must be done according to the appeal procedures otherwise the appeal may be denied.</a:t>
            </a:r>
          </a:p>
          <a:p>
            <a:pPr>
              <a:spcBef>
                <a:spcPts val="0"/>
              </a:spcBef>
              <a:defRPr/>
            </a:pPr>
            <a:endParaRPr lang="en-US" sz="3300" dirty="0">
              <a:latin typeface="Calibri" panose="020F0502020204030204" pitchFamily="34" charset="0"/>
              <a:cs typeface="Calibri" panose="020F0502020204030204" pitchFamily="34" charset="0"/>
            </a:endParaRPr>
          </a:p>
          <a:p>
            <a:pPr>
              <a:spcBef>
                <a:spcPts val="0"/>
              </a:spcBef>
              <a:defRPr/>
            </a:pPr>
            <a:r>
              <a:rPr lang="en-US" sz="3300" dirty="0">
                <a:latin typeface="Calibri" panose="020F0502020204030204" pitchFamily="34" charset="0"/>
                <a:cs typeface="Calibri" panose="020F0502020204030204" pitchFamily="34" charset="0"/>
              </a:rPr>
              <a:t>If a SO receives a timely appeal request from the FDCH, the SO must send the provider an acknowledgement of the appeal.</a:t>
            </a:r>
          </a:p>
          <a:p>
            <a:pPr marL="0" indent="0" fontAlgn="auto">
              <a:spcBef>
                <a:spcPts val="0"/>
              </a:spcBef>
              <a:spcAft>
                <a:spcPts val="0"/>
              </a:spcAft>
              <a:buNone/>
              <a:defRPr/>
            </a:pPr>
            <a:endParaRPr lang="en-US" sz="3800" dirty="0"/>
          </a:p>
          <a:p>
            <a:pPr>
              <a:defRPr/>
            </a:pPr>
            <a:r>
              <a:rPr lang="en-US" sz="3200" dirty="0">
                <a:solidFill>
                  <a:prstClr val="black"/>
                </a:solidFill>
                <a:latin typeface="Calibri"/>
                <a:cs typeface="Arial" panose="020B0604020202020204" pitchFamily="34" charset="0"/>
              </a:rPr>
              <a:t>The appeal process must </a:t>
            </a:r>
          </a:p>
          <a:p>
            <a:pPr marL="571500" indent="-571500">
              <a:buFont typeface="Arial" panose="020B0604020202020204" pitchFamily="34" charset="0"/>
              <a:buChar char="•"/>
              <a:defRPr/>
            </a:pPr>
            <a:r>
              <a:rPr lang="en-US" sz="3200" dirty="0">
                <a:solidFill>
                  <a:prstClr val="black"/>
                </a:solidFill>
                <a:latin typeface="Calibri"/>
                <a:cs typeface="Arial" panose="020B0604020202020204" pitchFamily="34" charset="0"/>
              </a:rPr>
              <a:t>Be applied consistently for all FDCHs </a:t>
            </a:r>
          </a:p>
          <a:p>
            <a:pPr marL="571500" indent="-571500">
              <a:buFont typeface="Arial" panose="020B0604020202020204" pitchFamily="34" charset="0"/>
              <a:buChar char="•"/>
              <a:defRPr/>
            </a:pPr>
            <a:r>
              <a:rPr lang="en-US" sz="3200" dirty="0">
                <a:solidFill>
                  <a:prstClr val="black"/>
                </a:solidFill>
                <a:latin typeface="Calibri"/>
                <a:cs typeface="Arial" panose="020B0604020202020204" pitchFamily="34" charset="0"/>
              </a:rPr>
              <a:t>Allow the FDCH to have representation;</a:t>
            </a:r>
          </a:p>
          <a:p>
            <a:pPr marL="571500" indent="-571500">
              <a:buFont typeface="Arial" panose="020B0604020202020204" pitchFamily="34" charset="0"/>
              <a:buChar char="•"/>
              <a:defRPr/>
            </a:pPr>
            <a:r>
              <a:rPr lang="en-US" sz="3200" dirty="0">
                <a:solidFill>
                  <a:prstClr val="black"/>
                </a:solidFill>
                <a:latin typeface="Calibri"/>
                <a:cs typeface="Arial" panose="020B0604020202020204" pitchFamily="34" charset="0"/>
              </a:rPr>
              <a:t>Provide the FDCH the opportunity to review all records regarding the NPTD; </a:t>
            </a:r>
          </a:p>
          <a:p>
            <a:pPr marL="571500" indent="-571500">
              <a:buFont typeface="Arial" panose="020B0604020202020204" pitchFamily="34" charset="0"/>
              <a:buChar char="•"/>
              <a:defRPr/>
            </a:pPr>
            <a:r>
              <a:rPr lang="en-US" sz="3200" dirty="0">
                <a:solidFill>
                  <a:prstClr val="black"/>
                </a:solidFill>
                <a:latin typeface="Calibri"/>
                <a:cs typeface="Arial" panose="020B0604020202020204" pitchFamily="34" charset="0"/>
              </a:rPr>
              <a:t>Ensure the hearing official is impartial and can render a decision based solely on the information provided.</a:t>
            </a:r>
          </a:p>
          <a:p>
            <a:pPr marL="0" indent="0" fontAlgn="auto">
              <a:spcBef>
                <a:spcPts val="0"/>
              </a:spcBef>
              <a:spcAft>
                <a:spcPts val="0"/>
              </a:spcAft>
              <a:buNone/>
              <a:defRPr/>
            </a:pPr>
            <a:endParaRPr lang="en-US" sz="3000" u="sng" dirty="0"/>
          </a:p>
          <a:p>
            <a:pPr marL="0" indent="0" fontAlgn="auto">
              <a:spcBef>
                <a:spcPts val="0"/>
              </a:spcBef>
              <a:spcAft>
                <a:spcPts val="0"/>
              </a:spcAft>
              <a:buNone/>
              <a:defRPr/>
            </a:pPr>
            <a:endParaRPr lang="en-US" sz="3000" u="sng" dirty="0"/>
          </a:p>
          <a:p>
            <a:pPr marL="0" indent="0" fontAlgn="auto">
              <a:spcBef>
                <a:spcPts val="0"/>
              </a:spcBef>
              <a:spcAft>
                <a:spcPts val="0"/>
              </a:spcAft>
              <a:buNone/>
              <a:defRPr/>
            </a:pPr>
            <a:endParaRPr lang="en-US" sz="3000" u="sng" dirty="0"/>
          </a:p>
          <a:p>
            <a:pPr marL="0" indent="0" fontAlgn="auto">
              <a:spcBef>
                <a:spcPts val="0"/>
              </a:spcBef>
              <a:spcAft>
                <a:spcPts val="0"/>
              </a:spcAft>
              <a:buNone/>
              <a:defRPr/>
            </a:pPr>
            <a:endParaRPr lang="en-US" sz="3000" u="sng" dirty="0"/>
          </a:p>
          <a:p>
            <a:pPr marL="0" indent="0" fontAlgn="auto">
              <a:spcBef>
                <a:spcPts val="0"/>
              </a:spcBef>
              <a:spcAft>
                <a:spcPts val="0"/>
              </a:spcAft>
              <a:buNone/>
              <a:defRPr/>
            </a:pPr>
            <a:endParaRPr lang="en-US" sz="3000" u="sng" dirty="0"/>
          </a:p>
          <a:p>
            <a:pPr marL="0" indent="0" fontAlgn="auto">
              <a:spcBef>
                <a:spcPts val="0"/>
              </a:spcBef>
              <a:spcAft>
                <a:spcPts val="0"/>
              </a:spcAft>
              <a:buNone/>
              <a:defRPr/>
            </a:pPr>
            <a:endParaRPr lang="en-US" sz="3000" u="sng" dirty="0"/>
          </a:p>
        </p:txBody>
      </p:sp>
      <p:pic>
        <p:nvPicPr>
          <p:cNvPr id="7" name="Slide 33">
            <a:hlinkClick r:id="" action="ppaction://media"/>
            <a:extLst>
              <a:ext uri="{FF2B5EF4-FFF2-40B4-BE49-F238E27FC236}">
                <a16:creationId xmlns:a16="http://schemas.microsoft.com/office/drawing/2014/main" id="{B437D07C-8D9B-4DDE-A8AC-2116465AF5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4409" y="626695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F7F4D39F-F540-46CE-8BE5-D75036E26BB9}"/>
              </a:ext>
            </a:extLst>
          </p:cNvPr>
          <p:cNvSpPr>
            <a:spLocks noGrp="1" noChangeArrowheads="1"/>
          </p:cNvSpPr>
          <p:nvPr>
            <p:ph type="title"/>
          </p:nvPr>
        </p:nvSpPr>
        <p:spPr>
          <a:xfrm>
            <a:off x="1323654" y="152401"/>
            <a:ext cx="8229600" cy="868363"/>
          </a:xfrm>
        </p:spPr>
        <p:txBody>
          <a:bodyPr/>
          <a:lstStyle/>
          <a:p>
            <a:pPr algn="ctr"/>
            <a:r>
              <a:rPr lang="en-US" altLang="en-US" dirty="0"/>
              <a:t>Appeal Decisions</a:t>
            </a:r>
          </a:p>
        </p:txBody>
      </p:sp>
      <p:sp>
        <p:nvSpPr>
          <p:cNvPr id="3" name="Content Placeholder 2">
            <a:extLst>
              <a:ext uri="{FF2B5EF4-FFF2-40B4-BE49-F238E27FC236}">
                <a16:creationId xmlns:a16="http://schemas.microsoft.com/office/drawing/2014/main" id="{4BCFE4E7-D388-4637-910D-2A4A86F964A9}"/>
              </a:ext>
            </a:extLst>
          </p:cNvPr>
          <p:cNvSpPr>
            <a:spLocks noGrp="1"/>
          </p:cNvSpPr>
          <p:nvPr>
            <p:ph idx="1"/>
          </p:nvPr>
        </p:nvSpPr>
        <p:spPr>
          <a:xfrm>
            <a:off x="1981200" y="845818"/>
            <a:ext cx="8229600" cy="5532437"/>
          </a:xfrm>
        </p:spPr>
        <p:txBody>
          <a:bodyPr rtlCol="0">
            <a:noAutofit/>
          </a:bodyPr>
          <a:lstStyle/>
          <a:p>
            <a:pPr marL="0" indent="0" fontAlgn="auto">
              <a:spcAft>
                <a:spcPts val="0"/>
              </a:spcAft>
              <a:buNone/>
              <a:defRPr/>
            </a:pPr>
            <a:r>
              <a:rPr lang="en-US" sz="2400" dirty="0">
                <a:latin typeface="Calibri" panose="020F0502020204030204" pitchFamily="34" charset="0"/>
                <a:cs typeface="Calibri" panose="020F0502020204030204" pitchFamily="34" charset="0"/>
              </a:rPr>
              <a:t>Hearing official rules in favor of the FDCH</a:t>
            </a:r>
          </a:p>
          <a:p>
            <a:pPr fontAlgn="auto">
              <a:spcAft>
                <a:spcPts val="0"/>
              </a:spcAft>
              <a:defRPr/>
            </a:pPr>
            <a:r>
              <a:rPr lang="en-US" sz="2400" dirty="0">
                <a:latin typeface="Calibri" panose="020F0502020204030204" pitchFamily="34" charset="0"/>
                <a:cs typeface="Calibri" panose="020F0502020204030204" pitchFamily="34" charset="0"/>
              </a:rPr>
              <a:t>The SO will issue a letter to the FDCH stating that </a:t>
            </a:r>
          </a:p>
          <a:p>
            <a:pPr lvl="1" fontAlgn="auto">
              <a:spcAft>
                <a:spcPts val="0"/>
              </a:spcAft>
              <a:defRPr/>
            </a:pPr>
            <a:r>
              <a:rPr lang="en-US" sz="2400" dirty="0">
                <a:latin typeface="Calibri" panose="020F0502020204030204" pitchFamily="34" charset="0"/>
                <a:cs typeface="Calibri" panose="020F0502020204030204" pitchFamily="34" charset="0"/>
              </a:rPr>
              <a:t>The proposed termination and disqualification will not take place; however,</a:t>
            </a:r>
          </a:p>
          <a:p>
            <a:pPr lvl="1" fontAlgn="auto">
              <a:spcAft>
                <a:spcPts val="0"/>
              </a:spcAft>
              <a:defRPr/>
            </a:pPr>
            <a:r>
              <a:rPr lang="en-US" sz="2400" dirty="0">
                <a:latin typeface="Calibri" panose="020F0502020204030204" pitchFamily="34" charset="0"/>
                <a:cs typeface="Calibri" panose="020F0502020204030204" pitchFamily="34" charset="0"/>
              </a:rPr>
              <a:t>The serious deficiencies must still be corrected.</a:t>
            </a:r>
          </a:p>
          <a:p>
            <a:pPr lvl="1" fontAlgn="auto">
              <a:spcAft>
                <a:spcPts val="0"/>
              </a:spcAft>
              <a:defRPr/>
            </a:pPr>
            <a:r>
              <a:rPr lang="en-US" sz="2400" dirty="0">
                <a:latin typeface="Calibri" panose="020F0502020204030204" pitchFamily="34" charset="0"/>
                <a:cs typeface="Calibri" panose="020F0502020204030204" pitchFamily="34" charset="0"/>
              </a:rPr>
              <a:t> Failure to do so will result in another NPTD being issued with no further chance for corrective action.</a:t>
            </a:r>
          </a:p>
          <a:p>
            <a:pPr marL="0" indent="0">
              <a:buNone/>
              <a:defRPr/>
            </a:pPr>
            <a:r>
              <a:rPr lang="en-US" sz="2400" dirty="0">
                <a:latin typeface="Calibri" panose="020F0502020204030204" pitchFamily="34" charset="0"/>
                <a:cs typeface="Calibri" panose="020F0502020204030204" pitchFamily="34" charset="0"/>
              </a:rPr>
              <a:t>Hearing official rules in favor of the SO</a:t>
            </a:r>
          </a:p>
          <a:p>
            <a:pPr>
              <a:defRPr/>
            </a:pPr>
            <a:r>
              <a:rPr lang="en-US" sz="2400" dirty="0">
                <a:latin typeface="Calibri" panose="020F0502020204030204" pitchFamily="34" charset="0"/>
                <a:cs typeface="Calibri" panose="020F0502020204030204" pitchFamily="34" charset="0"/>
              </a:rPr>
              <a:t>The SO will issue an NFTD effective the date of the hearing official’s decision.</a:t>
            </a:r>
          </a:p>
          <a:p>
            <a:pPr>
              <a:defRPr/>
            </a:pPr>
            <a:r>
              <a:rPr lang="en-US" sz="2400" dirty="0">
                <a:latin typeface="Calibri" panose="020F0502020204030204" pitchFamily="34" charset="0"/>
                <a:cs typeface="Calibri" panose="020F0502020204030204" pitchFamily="34" charset="0"/>
              </a:rPr>
              <a:t>The FDCH will be placed on the NDL.</a:t>
            </a:r>
          </a:p>
          <a:p>
            <a:pPr marL="0" indent="0" algn="ctr">
              <a:buNone/>
              <a:defRPr/>
            </a:pPr>
            <a:r>
              <a:rPr lang="en-US" sz="2400" b="1" dirty="0">
                <a:latin typeface="Calibri" panose="020F0502020204030204" pitchFamily="34" charset="0"/>
                <a:cs typeface="Calibri" panose="020F0502020204030204" pitchFamily="34" charset="0"/>
              </a:rPr>
              <a:t>Please know that the hearing official’s decision is final.</a:t>
            </a:r>
          </a:p>
          <a:p>
            <a:pPr lvl="1" fontAlgn="auto">
              <a:spcAft>
                <a:spcPts val="0"/>
              </a:spcAft>
              <a:defRPr/>
            </a:pPr>
            <a:endParaRPr lang="en-US" sz="2800" dirty="0">
              <a:latin typeface="Calibri" panose="020F0502020204030204" pitchFamily="34" charset="0"/>
              <a:cs typeface="Calibri" panose="020F0502020204030204" pitchFamily="34" charset="0"/>
            </a:endParaRPr>
          </a:p>
        </p:txBody>
      </p:sp>
      <p:pic>
        <p:nvPicPr>
          <p:cNvPr id="4" name="Slide 34">
            <a:hlinkClick r:id="" action="ppaction://media"/>
            <a:extLst>
              <a:ext uri="{FF2B5EF4-FFF2-40B4-BE49-F238E27FC236}">
                <a16:creationId xmlns:a16="http://schemas.microsoft.com/office/drawing/2014/main" id="{3F0C84B0-4DD3-41B4-A2C2-4886018B46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7151" y="636080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FAC8-209B-47A8-94D2-D4981BEB96D1}"/>
              </a:ext>
            </a:extLst>
          </p:cNvPr>
          <p:cNvSpPr>
            <a:spLocks noGrp="1"/>
          </p:cNvSpPr>
          <p:nvPr>
            <p:ph type="title"/>
          </p:nvPr>
        </p:nvSpPr>
        <p:spPr>
          <a:xfrm>
            <a:off x="163407" y="1619551"/>
            <a:ext cx="10905066" cy="3618898"/>
          </a:xfrm>
        </p:spPr>
        <p:txBody>
          <a:bodyPr vert="horz" lIns="91440" tIns="45720" rIns="91440" bIns="45720" rtlCol="0" anchor="b">
            <a:normAutofit/>
          </a:bodyPr>
          <a:lstStyle/>
          <a:p>
            <a:pPr algn="ctr"/>
            <a:r>
              <a:rPr lang="en-US" sz="5000" dirty="0"/>
              <a:t>Thank you!</a:t>
            </a:r>
            <a:br>
              <a:rPr lang="en-US" sz="5000" dirty="0"/>
            </a:br>
            <a:br>
              <a:rPr lang="en-US" sz="5000" dirty="0"/>
            </a:br>
            <a:endParaRPr lang="en-US" sz="5000" dirty="0"/>
          </a:p>
        </p:txBody>
      </p:sp>
      <p:pic>
        <p:nvPicPr>
          <p:cNvPr id="3" name="Slide 35">
            <a:hlinkClick r:id="" action="ppaction://media"/>
            <a:extLst>
              <a:ext uri="{FF2B5EF4-FFF2-40B4-BE49-F238E27FC236}">
                <a16:creationId xmlns:a16="http://schemas.microsoft.com/office/drawing/2014/main" id="{6CF8E37A-EBB5-4A71-AA9C-E9B7217F22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3861" y="6349144"/>
            <a:ext cx="406400" cy="406400"/>
          </a:xfrm>
          <a:prstGeom prst="rect">
            <a:avLst/>
          </a:prstGeom>
        </p:spPr>
      </p:pic>
    </p:spTree>
    <p:extLst>
      <p:ext uri="{BB962C8B-B14F-4D97-AF65-F5344CB8AC3E}">
        <p14:creationId xmlns:p14="http://schemas.microsoft.com/office/powerpoint/2010/main" val="423264048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F4DE-2083-425B-B380-041783CC01D4}"/>
              </a:ext>
            </a:extLst>
          </p:cNvPr>
          <p:cNvSpPr>
            <a:spLocks noGrp="1"/>
          </p:cNvSpPr>
          <p:nvPr>
            <p:ph type="title"/>
          </p:nvPr>
        </p:nvSpPr>
        <p:spPr/>
        <p:txBody>
          <a:bodyPr anchor="t">
            <a:normAutofit/>
          </a:bodyPr>
          <a:lstStyle/>
          <a:p>
            <a:r>
              <a:rPr lang="en-US" dirty="0"/>
              <a:t>Who’s monitoring the monitor? </a:t>
            </a:r>
          </a:p>
        </p:txBody>
      </p:sp>
      <p:sp>
        <p:nvSpPr>
          <p:cNvPr id="11" name="Content Placeholder 10">
            <a:extLst>
              <a:ext uri="{FF2B5EF4-FFF2-40B4-BE49-F238E27FC236}">
                <a16:creationId xmlns:a16="http://schemas.microsoft.com/office/drawing/2014/main" id="{D2793ED3-8AF0-4AC9-9F0B-52A7FA6C19E9}"/>
              </a:ext>
            </a:extLst>
          </p:cNvPr>
          <p:cNvSpPr>
            <a:spLocks noGrp="1"/>
          </p:cNvSpPr>
          <p:nvPr>
            <p:ph idx="1"/>
          </p:nvPr>
        </p:nvSpPr>
        <p:spPr>
          <a:xfrm>
            <a:off x="6336287" y="2160589"/>
            <a:ext cx="2934714" cy="3880773"/>
          </a:xfrm>
        </p:spPr>
        <p:txBody>
          <a:bodyPr>
            <a:normAutofit/>
          </a:bodyPr>
          <a:lstStyle/>
          <a:p>
            <a:r>
              <a:rPr lang="en-US" sz="2800" dirty="0"/>
              <a:t>Perfect Reviews??</a:t>
            </a:r>
          </a:p>
          <a:p>
            <a:r>
              <a:rPr lang="en-US" sz="2800" dirty="0"/>
              <a:t>No Reviews??</a:t>
            </a:r>
          </a:p>
          <a:p>
            <a:r>
              <a:rPr lang="en-US" sz="2800" dirty="0"/>
              <a:t>Phantom Reviews??</a:t>
            </a:r>
          </a:p>
          <a:p>
            <a:r>
              <a:rPr lang="en-US" sz="2800" dirty="0"/>
              <a:t>Perfunctory Reviews??</a:t>
            </a:r>
          </a:p>
        </p:txBody>
      </p:sp>
      <p:pic>
        <p:nvPicPr>
          <p:cNvPr id="7" name="Content Placeholder 6">
            <a:extLst>
              <a:ext uri="{FF2B5EF4-FFF2-40B4-BE49-F238E27FC236}">
                <a16:creationId xmlns:a16="http://schemas.microsoft.com/office/drawing/2014/main" id="{922B227F-EB61-4C1B-B006-2292719A7C8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247" r="-3" b="-3"/>
          <a:stretch/>
        </p:blipFill>
        <p:spPr>
          <a:xfrm>
            <a:off x="677334" y="2159331"/>
            <a:ext cx="5423429" cy="3882362"/>
          </a:xfrm>
          <a:prstGeom prst="rect">
            <a:avLst/>
          </a:prstGeom>
        </p:spPr>
      </p:pic>
      <p:pic>
        <p:nvPicPr>
          <p:cNvPr id="3" name="Slide 4">
            <a:hlinkClick r:id="" action="ppaction://media"/>
            <a:extLst>
              <a:ext uri="{FF2B5EF4-FFF2-40B4-BE49-F238E27FC236}">
                <a16:creationId xmlns:a16="http://schemas.microsoft.com/office/drawing/2014/main" id="{893FE258-4614-49C8-B40F-01AA99B768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7424" y="6287499"/>
            <a:ext cx="406400" cy="406400"/>
          </a:xfrm>
          <a:prstGeom prst="rect">
            <a:avLst/>
          </a:prstGeom>
        </p:spPr>
      </p:pic>
    </p:spTree>
    <p:extLst>
      <p:ext uri="{BB962C8B-B14F-4D97-AF65-F5344CB8AC3E}">
        <p14:creationId xmlns:p14="http://schemas.microsoft.com/office/powerpoint/2010/main" val="32715703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22B227F-EB61-4C1B-B006-2292719A7C8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992" r="689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FB4F4DE-2083-425B-B380-041783CC01D4}"/>
              </a:ext>
            </a:extLst>
          </p:cNvPr>
          <p:cNvSpPr>
            <a:spLocks noGrp="1"/>
          </p:cNvSpPr>
          <p:nvPr>
            <p:ph type="title"/>
          </p:nvPr>
        </p:nvSpPr>
        <p:spPr>
          <a:xfrm>
            <a:off x="677334" y="193040"/>
            <a:ext cx="3851123" cy="1320800"/>
          </a:xfrm>
        </p:spPr>
        <p:txBody>
          <a:bodyPr>
            <a:normAutofit/>
          </a:bodyPr>
          <a:lstStyle/>
          <a:p>
            <a:r>
              <a:rPr lang="en-US" dirty="0"/>
              <a:t>Monitoring Requirements</a:t>
            </a:r>
          </a:p>
        </p:txBody>
      </p:sp>
      <p:sp>
        <p:nvSpPr>
          <p:cNvPr id="11" name="Content Placeholder 10">
            <a:extLst>
              <a:ext uri="{FF2B5EF4-FFF2-40B4-BE49-F238E27FC236}">
                <a16:creationId xmlns:a16="http://schemas.microsoft.com/office/drawing/2014/main" id="{D2793ED3-8AF0-4AC9-9F0B-52A7FA6C19E9}"/>
              </a:ext>
            </a:extLst>
          </p:cNvPr>
          <p:cNvSpPr>
            <a:spLocks noGrp="1"/>
          </p:cNvSpPr>
          <p:nvPr>
            <p:ph idx="1"/>
          </p:nvPr>
        </p:nvSpPr>
        <p:spPr>
          <a:xfrm>
            <a:off x="428202" y="1632269"/>
            <a:ext cx="4763558" cy="5225731"/>
          </a:xfrm>
        </p:spPr>
        <p:txBody>
          <a:bodyPr>
            <a:normAutofit/>
          </a:bodyPr>
          <a:lstStyle/>
          <a:p>
            <a:pPr marL="640080" lvl="1" indent="-274320">
              <a:lnSpc>
                <a:spcPct val="90000"/>
              </a:lnSpc>
              <a:spcBef>
                <a:spcPts val="0"/>
              </a:spcBef>
              <a:spcAft>
                <a:spcPts val="600"/>
              </a:spcAft>
              <a:defRPr/>
            </a:pPr>
            <a:r>
              <a:rPr lang="en-US" sz="2000" dirty="0">
                <a:latin typeface="Calibri" panose="020F0502020204030204" pitchFamily="34" charset="0"/>
                <a:cs typeface="Calibri" panose="020F0502020204030204" pitchFamily="34" charset="0"/>
              </a:rPr>
              <a:t>Sponsors shall…</a:t>
            </a:r>
          </a:p>
          <a:p>
            <a:pPr lvl="2">
              <a:lnSpc>
                <a:spcPct val="90000"/>
              </a:lnSpc>
              <a:spcBef>
                <a:spcPts val="0"/>
              </a:spcBef>
              <a:spcAft>
                <a:spcPts val="600"/>
              </a:spcAft>
              <a:defRPr/>
            </a:pPr>
            <a:r>
              <a:rPr lang="en-US" sz="2000" dirty="0">
                <a:latin typeface="Calibri" panose="020F0502020204030204" pitchFamily="34" charset="0"/>
                <a:cs typeface="Calibri" panose="020F0502020204030204" pitchFamily="34" charset="0"/>
              </a:rPr>
              <a:t>Develop a monitoring evaluation system</a:t>
            </a:r>
          </a:p>
          <a:p>
            <a:pPr lvl="2">
              <a:lnSpc>
                <a:spcPct val="90000"/>
              </a:lnSpc>
              <a:spcBef>
                <a:spcPts val="0"/>
              </a:spcBef>
              <a:spcAft>
                <a:spcPts val="600"/>
              </a:spcAft>
              <a:defRPr/>
            </a:pPr>
            <a:r>
              <a:rPr lang="en-US" sz="2000" dirty="0">
                <a:latin typeface="Calibri" panose="020F0502020204030204" pitchFamily="34" charset="0"/>
                <a:cs typeface="Calibri" panose="020F0502020204030204" pitchFamily="34" charset="0"/>
              </a:rPr>
              <a:t>Develop a preplanned monitoring schedule</a:t>
            </a:r>
          </a:p>
          <a:p>
            <a:pPr lvl="2">
              <a:lnSpc>
                <a:spcPct val="90000"/>
              </a:lnSpc>
              <a:spcBef>
                <a:spcPts val="0"/>
              </a:spcBef>
              <a:spcAft>
                <a:spcPts val="600"/>
              </a:spcAft>
              <a:defRPr/>
            </a:pPr>
            <a:r>
              <a:rPr lang="en-US" sz="2000" dirty="0">
                <a:latin typeface="Calibri" panose="020F0502020204030204" pitchFamily="34" charset="0"/>
                <a:cs typeface="Calibri" panose="020F0502020204030204" pitchFamily="34" charset="0"/>
              </a:rPr>
              <a:t>Monitor each approved meal type</a:t>
            </a:r>
          </a:p>
          <a:p>
            <a:pPr lvl="2">
              <a:lnSpc>
                <a:spcPct val="90000"/>
              </a:lnSpc>
              <a:spcBef>
                <a:spcPts val="0"/>
              </a:spcBef>
              <a:spcAft>
                <a:spcPts val="600"/>
              </a:spcAft>
              <a:defRPr/>
            </a:pPr>
            <a:r>
              <a:rPr lang="en-US" sz="2000" dirty="0">
                <a:latin typeface="Calibri" panose="020F0502020204030204" pitchFamily="34" charset="0"/>
                <a:cs typeface="Calibri" panose="020F0502020204030204" pitchFamily="34" charset="0"/>
              </a:rPr>
              <a:t>Effectively training monitors</a:t>
            </a:r>
          </a:p>
          <a:p>
            <a:pPr lvl="2">
              <a:lnSpc>
                <a:spcPct val="90000"/>
              </a:lnSpc>
              <a:spcBef>
                <a:spcPts val="0"/>
              </a:spcBef>
              <a:spcAft>
                <a:spcPts val="600"/>
              </a:spcAft>
              <a:defRPr/>
            </a:pPr>
            <a:r>
              <a:rPr lang="en-US" sz="2000" dirty="0">
                <a:latin typeface="Calibri" panose="020F0502020204030204" pitchFamily="34" charset="0"/>
                <a:cs typeface="Calibri" panose="020F0502020204030204" pitchFamily="34" charset="0"/>
              </a:rPr>
              <a:t>Equip monitors with proper tools (i.e. current monitoring review forms)</a:t>
            </a:r>
          </a:p>
          <a:p>
            <a:pPr lvl="2">
              <a:lnSpc>
                <a:spcPct val="90000"/>
              </a:lnSpc>
              <a:spcBef>
                <a:spcPts val="0"/>
              </a:spcBef>
              <a:spcAft>
                <a:spcPts val="600"/>
              </a:spcAft>
              <a:defRPr/>
            </a:pPr>
            <a:r>
              <a:rPr lang="en-US" sz="2000" dirty="0">
                <a:latin typeface="Calibri" panose="020F0502020204030204" pitchFamily="34" charset="0"/>
                <a:cs typeface="Calibri" panose="020F0502020204030204" pitchFamily="34" charset="0"/>
              </a:rPr>
              <a:t>Discuss review findings</a:t>
            </a:r>
          </a:p>
          <a:p>
            <a:pPr lvl="2">
              <a:lnSpc>
                <a:spcPct val="90000"/>
              </a:lnSpc>
              <a:spcBef>
                <a:spcPts val="0"/>
              </a:spcBef>
              <a:spcAft>
                <a:spcPts val="600"/>
              </a:spcAft>
              <a:defRPr/>
            </a:pPr>
            <a:r>
              <a:rPr lang="en-US" sz="2000" dirty="0">
                <a:latin typeface="Calibri" panose="020F0502020204030204" pitchFamily="34" charset="0"/>
                <a:cs typeface="Calibri" panose="020F0502020204030204" pitchFamily="34" charset="0"/>
              </a:rPr>
              <a:t>Review forms for completeness &amp; accuracy</a:t>
            </a:r>
          </a:p>
          <a:p>
            <a:pPr lvl="2">
              <a:lnSpc>
                <a:spcPct val="90000"/>
              </a:lnSpc>
              <a:spcBef>
                <a:spcPts val="0"/>
              </a:spcBef>
              <a:spcAft>
                <a:spcPts val="600"/>
              </a:spcAft>
              <a:defRPr/>
            </a:pPr>
            <a:r>
              <a:rPr lang="en-US" sz="2000" dirty="0">
                <a:latin typeface="Calibri" panose="020F0502020204030204" pitchFamily="34" charset="0"/>
                <a:cs typeface="Calibri" panose="020F0502020204030204" pitchFamily="34" charset="0"/>
              </a:rPr>
              <a:t>Re-train if necessary</a:t>
            </a:r>
          </a:p>
          <a:p>
            <a:pPr>
              <a:lnSpc>
                <a:spcPct val="90000"/>
              </a:lnSpc>
            </a:pPr>
            <a:endParaRPr lang="en-US" dirty="0"/>
          </a:p>
        </p:txBody>
      </p:sp>
      <p:pic>
        <p:nvPicPr>
          <p:cNvPr id="3" name="Slide 5">
            <a:hlinkClick r:id="" action="ppaction://media"/>
            <a:extLst>
              <a:ext uri="{FF2B5EF4-FFF2-40B4-BE49-F238E27FC236}">
                <a16:creationId xmlns:a16="http://schemas.microsoft.com/office/drawing/2014/main" id="{8B153B14-DFCC-4BB0-AC1E-A9308E6835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0598" y="6287499"/>
            <a:ext cx="406400" cy="406400"/>
          </a:xfrm>
          <a:prstGeom prst="rect">
            <a:avLst/>
          </a:prstGeom>
        </p:spPr>
      </p:pic>
    </p:spTree>
    <p:extLst>
      <p:ext uri="{BB962C8B-B14F-4D97-AF65-F5344CB8AC3E}">
        <p14:creationId xmlns:p14="http://schemas.microsoft.com/office/powerpoint/2010/main" val="327559419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5536734" y="609600"/>
            <a:ext cx="4257506" cy="1320800"/>
          </a:xfrm>
        </p:spPr>
        <p:txBody>
          <a:bodyPr>
            <a:normAutofit/>
          </a:bodyPr>
          <a:lstStyle/>
          <a:p>
            <a:r>
              <a:rPr lang="en-US" dirty="0"/>
              <a:t>Monitoring Evaluation System</a:t>
            </a: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5209563" y="2160589"/>
            <a:ext cx="4706597" cy="4697411"/>
          </a:xfrm>
        </p:spPr>
        <p:txBody>
          <a:bodyPr>
            <a:normAutofit fontScale="92500" lnSpcReduction="10000"/>
          </a:bodyPr>
          <a:lstStyle/>
          <a:p>
            <a:pPr marL="0" indent="0">
              <a:buNone/>
              <a:defRPr/>
            </a:pPr>
            <a:r>
              <a:rPr lang="en-US" altLang="en-US" sz="2800" dirty="0">
                <a:latin typeface="Calibri" panose="020F0502020204030204" pitchFamily="34" charset="0"/>
                <a:cs typeface="Calibri" panose="020F0502020204030204" pitchFamily="34" charset="0"/>
              </a:rPr>
              <a:t>Shall include but not limited to:</a:t>
            </a:r>
          </a:p>
          <a:p>
            <a:pPr lvl="1">
              <a:defRPr/>
            </a:pPr>
            <a:r>
              <a:rPr lang="en-US" altLang="en-US" sz="2800" dirty="0">
                <a:latin typeface="Calibri" panose="020F0502020204030204" pitchFamily="34" charset="0"/>
                <a:cs typeface="Calibri" panose="020F0502020204030204" pitchFamily="34" charset="0"/>
              </a:rPr>
              <a:t>Problems identified</a:t>
            </a:r>
          </a:p>
          <a:p>
            <a:pPr lvl="1">
              <a:defRPr/>
            </a:pPr>
            <a:r>
              <a:rPr lang="en-US" altLang="en-US" sz="2800" dirty="0">
                <a:latin typeface="Calibri" panose="020F0502020204030204" pitchFamily="34" charset="0"/>
                <a:cs typeface="Calibri" panose="020F0502020204030204" pitchFamily="34" charset="0"/>
              </a:rPr>
              <a:t>Perfect reviews</a:t>
            </a:r>
          </a:p>
          <a:p>
            <a:pPr lvl="1">
              <a:defRPr/>
            </a:pPr>
            <a:r>
              <a:rPr lang="en-US" altLang="en-US" sz="2800" dirty="0">
                <a:latin typeface="Calibri" panose="020F0502020204030204" pitchFamily="34" charset="0"/>
                <a:cs typeface="Calibri" panose="020F0502020204030204" pitchFamily="34" charset="0"/>
              </a:rPr>
              <a:t>Technical Assistance provided</a:t>
            </a:r>
          </a:p>
          <a:p>
            <a:pPr lvl="1">
              <a:defRPr/>
            </a:pPr>
            <a:r>
              <a:rPr lang="en-US" altLang="en-US" sz="2800" dirty="0">
                <a:latin typeface="Calibri" panose="020F0502020204030204" pitchFamily="34" charset="0"/>
                <a:cs typeface="Calibri" panose="020F0502020204030204" pitchFamily="34" charset="0"/>
              </a:rPr>
              <a:t>Corrective Action(s) (CA) taken</a:t>
            </a:r>
          </a:p>
          <a:p>
            <a:pPr lvl="1">
              <a:defRPr/>
            </a:pPr>
            <a:r>
              <a:rPr lang="en-US" altLang="en-US" sz="2800" dirty="0">
                <a:latin typeface="Calibri" panose="020F0502020204030204" pitchFamily="34" charset="0"/>
                <a:cs typeface="Calibri" panose="020F0502020204030204" pitchFamily="34" charset="0"/>
              </a:rPr>
              <a:t>Deadlines for CA noted</a:t>
            </a:r>
          </a:p>
          <a:p>
            <a:pPr lvl="1">
              <a:defRPr/>
            </a:pPr>
            <a:r>
              <a:rPr lang="en-US" altLang="en-US" sz="2800" dirty="0">
                <a:latin typeface="Calibri" panose="020F0502020204030204" pitchFamily="34" charset="0"/>
                <a:cs typeface="Calibri" panose="020F0502020204030204" pitchFamily="34" charset="0"/>
              </a:rPr>
              <a:t>Signatures</a:t>
            </a:r>
          </a:p>
          <a:p>
            <a:pPr lvl="1">
              <a:defRPr/>
            </a:pPr>
            <a:r>
              <a:rPr lang="en-US" altLang="en-US" sz="2800" dirty="0">
                <a:latin typeface="Calibri" panose="020F0502020204030204" pitchFamily="34" charset="0"/>
                <a:cs typeface="Calibri" panose="020F0502020204030204" pitchFamily="34" charset="0"/>
              </a:rPr>
              <a:t>Follow-up visits scheduled</a:t>
            </a:r>
          </a:p>
          <a:p>
            <a:pPr>
              <a:lnSpc>
                <a:spcPct val="90000"/>
              </a:lnSpc>
            </a:pPr>
            <a:endParaRPr lang="en-US" dirty="0"/>
          </a:p>
        </p:txBody>
      </p:sp>
      <p:pic>
        <p:nvPicPr>
          <p:cNvPr id="14" name="Picture 2">
            <a:extLst>
              <a:ext uri="{FF2B5EF4-FFF2-40B4-BE49-F238E27FC236}">
                <a16:creationId xmlns:a16="http://schemas.microsoft.com/office/drawing/2014/main" id="{2ECC4C05-7ECF-40D4-8849-09870ABA10C6}"/>
              </a:ext>
            </a:extLst>
          </p:cNvPr>
          <p:cNvPicPr>
            <a:picLocks noChangeAspect="1" noChangeArrowheads="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1111"/>
          <a:stretch/>
        </p:blipFill>
        <p:spPr bwMode="auto">
          <a:xfrm>
            <a:off x="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pic>
        <p:nvPicPr>
          <p:cNvPr id="2" name="Slide 6">
            <a:hlinkClick r:id="" action="ppaction://media"/>
            <a:extLst>
              <a:ext uri="{FF2B5EF4-FFF2-40B4-BE49-F238E27FC236}">
                <a16:creationId xmlns:a16="http://schemas.microsoft.com/office/drawing/2014/main" id="{2932371E-8CD0-4B15-80D1-FAE3A63B7F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5505" y="6328596"/>
            <a:ext cx="406400" cy="406400"/>
          </a:xfrm>
          <a:prstGeom prst="rect">
            <a:avLst/>
          </a:prstGeom>
        </p:spPr>
      </p:pic>
    </p:spTree>
    <p:extLst>
      <p:ext uri="{BB962C8B-B14F-4D97-AF65-F5344CB8AC3E}">
        <p14:creationId xmlns:p14="http://schemas.microsoft.com/office/powerpoint/2010/main" val="34968260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676746" y="609600"/>
            <a:ext cx="3729076" cy="1320800"/>
          </a:xfrm>
        </p:spPr>
        <p:txBody>
          <a:bodyPr anchor="ctr">
            <a:normAutofit/>
          </a:bodyPr>
          <a:lstStyle/>
          <a:p>
            <a:r>
              <a:rPr lang="en-US"/>
              <a:t>Monitoring Requirements</a:t>
            </a: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171711" y="1855789"/>
            <a:ext cx="4577533" cy="4630736"/>
          </a:xfrm>
        </p:spPr>
        <p:txBody>
          <a:bodyPr>
            <a:normAutofit fontScale="92500" lnSpcReduction="10000"/>
          </a:bodyPr>
          <a:lstStyle/>
          <a:p>
            <a:pPr marL="365760" indent="-283464">
              <a:buFont typeface="Wingdings 2"/>
              <a:buChar char=""/>
              <a:defRPr/>
            </a:pPr>
            <a:r>
              <a:rPr lang="en-US" sz="2400" b="1" dirty="0">
                <a:latin typeface="Calibri" panose="020F0502020204030204" pitchFamily="34" charset="0"/>
                <a:cs typeface="Calibri" panose="020F0502020204030204" pitchFamily="34" charset="0"/>
              </a:rPr>
              <a:t>Things to consider</a:t>
            </a:r>
          </a:p>
          <a:p>
            <a:pPr marL="640080" lvl="1" indent="-237744">
              <a:spcBef>
                <a:spcPts val="0"/>
              </a:spcBef>
              <a:spcAft>
                <a:spcPts val="1200"/>
              </a:spcAft>
              <a:buFont typeface="Verdana"/>
              <a:buChar char="◦"/>
              <a:defRPr/>
            </a:pPr>
            <a:r>
              <a:rPr lang="en-US" sz="2400" dirty="0">
                <a:latin typeface="Calibri" panose="020F0502020204030204" pitchFamily="34" charset="0"/>
                <a:cs typeface="Calibri" panose="020F0502020204030204" pitchFamily="34" charset="0"/>
              </a:rPr>
              <a:t>Are all the monitoring visits perfect, without any deficiencies?</a:t>
            </a:r>
          </a:p>
          <a:p>
            <a:pPr marL="640080" lvl="1" indent="-237744">
              <a:spcBef>
                <a:spcPts val="0"/>
              </a:spcBef>
              <a:spcAft>
                <a:spcPts val="1200"/>
              </a:spcAft>
              <a:buFont typeface="Verdana"/>
              <a:buChar char="◦"/>
              <a:defRPr/>
            </a:pPr>
            <a:r>
              <a:rPr lang="en-US" sz="2400" dirty="0">
                <a:latin typeface="Calibri" panose="020F0502020204030204" pitchFamily="34" charset="0"/>
                <a:cs typeface="Calibri" panose="020F0502020204030204" pitchFamily="34" charset="0"/>
              </a:rPr>
              <a:t>Did the monitor observe a meal service?</a:t>
            </a:r>
          </a:p>
          <a:p>
            <a:pPr marL="640080" lvl="1" indent="-237744">
              <a:spcBef>
                <a:spcPts val="0"/>
              </a:spcBef>
              <a:spcAft>
                <a:spcPts val="1200"/>
              </a:spcAft>
              <a:buFont typeface="Verdana"/>
              <a:buChar char="◦"/>
              <a:defRPr/>
            </a:pPr>
            <a:r>
              <a:rPr lang="en-US" sz="2400" dirty="0">
                <a:latin typeface="Calibri" panose="020F0502020204030204" pitchFamily="34" charset="0"/>
                <a:cs typeface="Calibri" panose="020F0502020204030204" pitchFamily="34" charset="0"/>
              </a:rPr>
              <a:t>Did the monitor use the required forms?</a:t>
            </a:r>
          </a:p>
          <a:p>
            <a:pPr marL="886968" lvl="2">
              <a:spcBef>
                <a:spcPts val="0"/>
              </a:spcBef>
              <a:spcAft>
                <a:spcPts val="1200"/>
              </a:spcAft>
              <a:buFont typeface="Wingdings 2"/>
              <a:buChar char=""/>
              <a:defRPr/>
            </a:pPr>
            <a:r>
              <a:rPr lang="en-US" sz="2400" dirty="0">
                <a:latin typeface="Calibri" panose="020F0502020204030204" pitchFamily="34" charset="0"/>
                <a:cs typeface="Calibri" panose="020F0502020204030204" pitchFamily="34" charset="0"/>
              </a:rPr>
              <a:t>Pre-approval form</a:t>
            </a:r>
          </a:p>
          <a:p>
            <a:pPr marL="886968" lvl="2">
              <a:spcBef>
                <a:spcPts val="0"/>
              </a:spcBef>
              <a:spcAft>
                <a:spcPts val="1200"/>
              </a:spcAft>
              <a:buFont typeface="Wingdings 2"/>
              <a:buChar char=""/>
              <a:defRPr/>
            </a:pPr>
            <a:r>
              <a:rPr lang="en-US" sz="2400" dirty="0">
                <a:latin typeface="Calibri" panose="020F0502020204030204" pitchFamily="34" charset="0"/>
                <a:cs typeface="Calibri" panose="020F0502020204030204" pitchFamily="34" charset="0"/>
              </a:rPr>
              <a:t>Child Care Food program Provider Review Form (a.k.a. short form)</a:t>
            </a:r>
          </a:p>
          <a:p>
            <a:endParaRPr lang="en-US" dirty="0"/>
          </a:p>
        </p:txBody>
      </p:sp>
      <p:pic>
        <p:nvPicPr>
          <p:cNvPr id="14" name="Picture 2">
            <a:extLst>
              <a:ext uri="{FF2B5EF4-FFF2-40B4-BE49-F238E27FC236}">
                <a16:creationId xmlns:a16="http://schemas.microsoft.com/office/drawing/2014/main" id="{2ECC4C05-7ECF-40D4-8849-09870ABA1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
          <a:stretch/>
        </p:blipFill>
        <p:spPr bwMode="auto">
          <a:xfrm>
            <a:off x="4496467" y="287785"/>
            <a:ext cx="4942173" cy="6282429"/>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7">
            <a:hlinkClick r:id="" action="ppaction://media"/>
            <a:extLst>
              <a:ext uri="{FF2B5EF4-FFF2-40B4-BE49-F238E27FC236}">
                <a16:creationId xmlns:a16="http://schemas.microsoft.com/office/drawing/2014/main" id="{533F4D56-772D-47B7-AECE-1515C144D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2216" y="6163814"/>
            <a:ext cx="406400" cy="406400"/>
          </a:xfrm>
          <a:prstGeom prst="rect">
            <a:avLst/>
          </a:prstGeom>
        </p:spPr>
      </p:pic>
    </p:spTree>
    <p:extLst>
      <p:ext uri="{BB962C8B-B14F-4D97-AF65-F5344CB8AC3E}">
        <p14:creationId xmlns:p14="http://schemas.microsoft.com/office/powerpoint/2010/main" val="45232551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3BF96-B119-45C1-A99B-7B071D486938}"/>
              </a:ext>
            </a:extLst>
          </p:cNvPr>
          <p:cNvSpPr>
            <a:spLocks noGrp="1"/>
          </p:cNvSpPr>
          <p:nvPr>
            <p:ph type="title"/>
          </p:nvPr>
        </p:nvSpPr>
        <p:spPr>
          <a:xfrm>
            <a:off x="676746" y="609600"/>
            <a:ext cx="3729076" cy="1320800"/>
          </a:xfrm>
        </p:spPr>
        <p:txBody>
          <a:bodyPr anchor="ctr">
            <a:normAutofit/>
          </a:bodyPr>
          <a:lstStyle/>
          <a:p>
            <a:r>
              <a:rPr lang="en-US"/>
              <a:t>Monitoring Requirements</a:t>
            </a:r>
          </a:p>
        </p:txBody>
      </p:sp>
      <p:sp>
        <p:nvSpPr>
          <p:cNvPr id="11" name="Content Placeholder 10">
            <a:extLst>
              <a:ext uri="{FF2B5EF4-FFF2-40B4-BE49-F238E27FC236}">
                <a16:creationId xmlns:a16="http://schemas.microsoft.com/office/drawing/2014/main" id="{FDC2CB30-6624-46A9-B3A4-CF5787EDFE5E}"/>
              </a:ext>
            </a:extLst>
          </p:cNvPr>
          <p:cNvSpPr>
            <a:spLocks noGrp="1"/>
          </p:cNvSpPr>
          <p:nvPr>
            <p:ph idx="1"/>
          </p:nvPr>
        </p:nvSpPr>
        <p:spPr>
          <a:xfrm>
            <a:off x="-171711" y="1855789"/>
            <a:ext cx="4577533" cy="4630736"/>
          </a:xfrm>
        </p:spPr>
        <p:txBody>
          <a:bodyPr>
            <a:normAutofit lnSpcReduction="10000"/>
          </a:bodyPr>
          <a:lstStyle/>
          <a:p>
            <a:pPr marL="886968" lvl="2">
              <a:spcBef>
                <a:spcPts val="0"/>
              </a:spcBef>
              <a:spcAft>
                <a:spcPts val="1200"/>
              </a:spcAft>
              <a:buFont typeface="Wingdings 2"/>
              <a:buChar char=""/>
              <a:defRPr/>
            </a:pPr>
            <a:r>
              <a:rPr lang="en-US" sz="2400" dirty="0">
                <a:latin typeface="Calibri" panose="020F0502020204030204" pitchFamily="34" charset="0"/>
                <a:cs typeface="Calibri" panose="020F0502020204030204" pitchFamily="34" charset="0"/>
              </a:rPr>
              <a:t>Family Day Care Home Review Form (a.k.a. long form) ***Must be used at least once per fiscal year***</a:t>
            </a:r>
          </a:p>
          <a:p>
            <a:pPr marL="640080" lvl="1" indent="-237744">
              <a:spcBef>
                <a:spcPts val="0"/>
              </a:spcBef>
              <a:spcAft>
                <a:spcPts val="1200"/>
              </a:spcAft>
              <a:buFont typeface="Verdana"/>
              <a:buChar char="◦"/>
              <a:defRPr/>
            </a:pPr>
            <a:r>
              <a:rPr lang="en-US" sz="2400" dirty="0">
                <a:latin typeface="Calibri" panose="020F0502020204030204" pitchFamily="34" charset="0"/>
                <a:cs typeface="Calibri" panose="020F0502020204030204" pitchFamily="34" charset="0"/>
              </a:rPr>
              <a:t>Are monitoring visits no more than six months apart from one fiscal year to the other?</a:t>
            </a:r>
          </a:p>
          <a:p>
            <a:pPr marL="640080" lvl="1" indent="-237744">
              <a:spcBef>
                <a:spcPts val="0"/>
              </a:spcBef>
              <a:spcAft>
                <a:spcPts val="1200"/>
              </a:spcAft>
              <a:buFont typeface="Verdana"/>
              <a:buChar char="◦"/>
              <a:defRPr/>
            </a:pPr>
            <a:r>
              <a:rPr lang="en-US" sz="2400" dirty="0">
                <a:latin typeface="Calibri" panose="020F0502020204030204" pitchFamily="34" charset="0"/>
                <a:cs typeface="Calibri" panose="020F0502020204030204" pitchFamily="34" charset="0"/>
              </a:rPr>
              <a:t>Is the Provider Call- In Policy used effectively?</a:t>
            </a:r>
          </a:p>
          <a:p>
            <a:pPr marL="640080" lvl="1" indent="-237744">
              <a:spcBef>
                <a:spcPts val="0"/>
              </a:spcBef>
              <a:spcAft>
                <a:spcPts val="1200"/>
              </a:spcAft>
              <a:buFont typeface="Verdana"/>
              <a:buChar char="◦"/>
              <a:defRPr/>
            </a:pPr>
            <a:r>
              <a:rPr lang="en-US" sz="2400" dirty="0">
                <a:latin typeface="Calibri" panose="020F0502020204030204" pitchFamily="34" charset="0"/>
                <a:cs typeface="Calibri" panose="020F0502020204030204" pitchFamily="34" charset="0"/>
              </a:rPr>
              <a:t>Should the home be determined as Seriously Deficient for non-compliance</a:t>
            </a:r>
            <a:endParaRPr lang="en-US" dirty="0"/>
          </a:p>
        </p:txBody>
      </p:sp>
      <p:pic>
        <p:nvPicPr>
          <p:cNvPr id="14" name="Picture 2">
            <a:extLst>
              <a:ext uri="{FF2B5EF4-FFF2-40B4-BE49-F238E27FC236}">
                <a16:creationId xmlns:a16="http://schemas.microsoft.com/office/drawing/2014/main" id="{2ECC4C05-7ECF-40D4-8849-09870ABA1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496467" y="628435"/>
            <a:ext cx="5379053" cy="609626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8">
            <a:hlinkClick r:id="" action="ppaction://media"/>
            <a:extLst>
              <a:ext uri="{FF2B5EF4-FFF2-40B4-BE49-F238E27FC236}">
                <a16:creationId xmlns:a16="http://schemas.microsoft.com/office/drawing/2014/main" id="{8ADEE8F5-0B54-4C20-85D6-19FC9B167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4409" y="6283325"/>
            <a:ext cx="406400" cy="406400"/>
          </a:xfrm>
          <a:prstGeom prst="rect">
            <a:avLst/>
          </a:prstGeom>
        </p:spPr>
      </p:pic>
    </p:spTree>
    <p:extLst>
      <p:ext uri="{BB962C8B-B14F-4D97-AF65-F5344CB8AC3E}">
        <p14:creationId xmlns:p14="http://schemas.microsoft.com/office/powerpoint/2010/main" val="123711747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itle 1">
            <a:extLst>
              <a:ext uri="{FF2B5EF4-FFF2-40B4-BE49-F238E27FC236}">
                <a16:creationId xmlns:a16="http://schemas.microsoft.com/office/drawing/2014/main" id="{DE7AAE43-8F70-42F6-A369-EA0FF140953D}"/>
              </a:ext>
            </a:extLst>
          </p:cNvPr>
          <p:cNvSpPr>
            <a:spLocks noGrp="1"/>
          </p:cNvSpPr>
          <p:nvPr>
            <p:ph type="title"/>
          </p:nvPr>
        </p:nvSpPr>
        <p:spPr/>
        <p:txBody>
          <a:bodyPr/>
          <a:lstStyle/>
          <a:p>
            <a:pPr>
              <a:defRPr/>
            </a:pPr>
            <a:r>
              <a:rPr lang="en-US" altLang="en-US" dirty="0"/>
              <a:t>Full-Time Equivalent (FTE)</a:t>
            </a:r>
          </a:p>
        </p:txBody>
      </p:sp>
      <p:pic>
        <p:nvPicPr>
          <p:cNvPr id="153603" name="Content Placeholder 3">
            <a:extLst>
              <a:ext uri="{FF2B5EF4-FFF2-40B4-BE49-F238E27FC236}">
                <a16:creationId xmlns:a16="http://schemas.microsoft.com/office/drawing/2014/main" id="{96BDA96A-C2BB-4640-859C-0B06F1198B74}"/>
              </a:ext>
            </a:extLst>
          </p:cNvPr>
          <p:cNvPicPr>
            <a:picLocks noGrp="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98326" y="2160588"/>
            <a:ext cx="8555386" cy="3881437"/>
          </a:xfrm>
        </p:spPr>
      </p:pic>
      <p:sp>
        <p:nvSpPr>
          <p:cNvPr id="153604" name="TextBox 1">
            <a:extLst>
              <a:ext uri="{FF2B5EF4-FFF2-40B4-BE49-F238E27FC236}">
                <a16:creationId xmlns:a16="http://schemas.microsoft.com/office/drawing/2014/main" id="{0C2240F5-D250-4E0F-B75A-7F932B5F16BF}"/>
              </a:ext>
            </a:extLst>
          </p:cNvPr>
          <p:cNvSpPr txBox="1">
            <a:spLocks noChangeArrowheads="1"/>
          </p:cNvSpPr>
          <p:nvPr/>
        </p:nvSpPr>
        <p:spPr bwMode="auto">
          <a:xfrm>
            <a:off x="2053119" y="1372456"/>
            <a:ext cx="632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2800" dirty="0">
                <a:solidFill>
                  <a:prstClr val="black"/>
                </a:solidFill>
                <a:latin typeface="Calibri" panose="020F0502020204030204" pitchFamily="34" charset="0"/>
                <a:cs typeface="Calibri" panose="020F0502020204030204" pitchFamily="34" charset="0"/>
              </a:rPr>
              <a:t>50 – 150 homes = 1 FTE</a:t>
            </a:r>
          </a:p>
        </p:txBody>
      </p:sp>
      <p:pic>
        <p:nvPicPr>
          <p:cNvPr id="3" name="Slide 8">
            <a:hlinkClick r:id="" action="ppaction://media"/>
            <a:extLst>
              <a:ext uri="{FF2B5EF4-FFF2-40B4-BE49-F238E27FC236}">
                <a16:creationId xmlns:a16="http://schemas.microsoft.com/office/drawing/2014/main" id="{17A94B80-1712-4A42-B58F-012C3C090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5231" y="6451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DBEE87B55B124C9B1BB1C141455D0F" ma:contentTypeVersion="10" ma:contentTypeDescription="Create a new document." ma:contentTypeScope="" ma:versionID="7797ee945c4a7da4436e2821ddc84578">
  <xsd:schema xmlns:xsd="http://www.w3.org/2001/XMLSchema" xmlns:xs="http://www.w3.org/2001/XMLSchema" xmlns:p="http://schemas.microsoft.com/office/2006/metadata/properties" xmlns:ns2="7ed03582-e5ae-4068-8b5a-715d3296a48d" xmlns:ns3="f20fc3bc-9877-41e4-9102-33b996adfb9b" targetNamespace="http://schemas.microsoft.com/office/2006/metadata/properties" ma:root="true" ma:fieldsID="f94c3aead445d801bce007ea197229b7" ns2:_="" ns3:_="">
    <xsd:import namespace="7ed03582-e5ae-4068-8b5a-715d3296a48d"/>
    <xsd:import namespace="f20fc3bc-9877-41e4-9102-33b996adfb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03582-e5ae-4068-8b5a-715d3296a4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0fc3bc-9877-41e4-9102-33b996adfb9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9F618E-A2AF-4BB8-883C-932327368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d03582-e5ae-4068-8b5a-715d3296a48d"/>
    <ds:schemaRef ds:uri="f20fc3bc-9877-41e4-9102-33b996adfb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4216AC-A7ED-4ECD-81F7-9D3108C0E2A8}">
  <ds:schemaRefs>
    <ds:schemaRef ds:uri="http://schemas.microsoft.com/office/2006/documentManagement/types"/>
    <ds:schemaRef ds:uri="f20fc3bc-9877-41e4-9102-33b996adfb9b"/>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7ed03582-e5ae-4068-8b5a-715d3296a48d"/>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5367662-E3B1-4DDE-B801-63B2B22D62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1217</TotalTime>
  <Words>2215</Words>
  <Application>Microsoft Office PowerPoint</Application>
  <PresentationFormat>Widescreen</PresentationFormat>
  <Paragraphs>289</Paragraphs>
  <Slides>35</Slides>
  <Notes>10</Notes>
  <HiddenSlides>0</HiddenSlides>
  <MMClips>35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Century</vt:lpstr>
      <vt:lpstr>Courier New</vt:lpstr>
      <vt:lpstr>Times New Roman</vt:lpstr>
      <vt:lpstr>Trebuchet MS</vt:lpstr>
      <vt:lpstr>Verdana</vt:lpstr>
      <vt:lpstr>Wingdings 2</vt:lpstr>
      <vt:lpstr>Wingdings 3</vt:lpstr>
      <vt:lpstr>1_Facet</vt:lpstr>
      <vt:lpstr>Family Day Care Home</vt:lpstr>
      <vt:lpstr>PowerPoint Presentation</vt:lpstr>
      <vt:lpstr>Monitoring Requirements</vt:lpstr>
      <vt:lpstr>Who’s monitoring the monitor? </vt:lpstr>
      <vt:lpstr>Monitoring Requirements</vt:lpstr>
      <vt:lpstr>Monitoring Evaluation System</vt:lpstr>
      <vt:lpstr>Monitoring Requirements</vt:lpstr>
      <vt:lpstr>Monitoring Requirements</vt:lpstr>
      <vt:lpstr>Full-Time Equivalent (FTE)</vt:lpstr>
      <vt:lpstr>PowerPoint Presentation</vt:lpstr>
      <vt:lpstr>5-Day Reconciliation</vt:lpstr>
      <vt:lpstr>5-Day Reconciliation</vt:lpstr>
      <vt:lpstr>Monitoring Requirements</vt:lpstr>
      <vt:lpstr>Preparing for your Administrative Review</vt:lpstr>
      <vt:lpstr>Preparing for your Administrative Review</vt:lpstr>
      <vt:lpstr>Some C.A. must be  &lt; 30 Days</vt:lpstr>
      <vt:lpstr>C.A. May Take Up to 90 Days</vt:lpstr>
      <vt:lpstr>Some C.A. May Take Over 90 Days </vt:lpstr>
      <vt:lpstr>Corrective action plan (CAP)</vt:lpstr>
      <vt:lpstr>Corrective action plan (CAP)</vt:lpstr>
      <vt:lpstr>Corrective Action Sample</vt:lpstr>
      <vt:lpstr>Temporary Hold for Non-Compliance</vt:lpstr>
      <vt:lpstr>What is Serious Deficiency?</vt:lpstr>
      <vt:lpstr>Determining a Serious Deficiency</vt:lpstr>
      <vt:lpstr>Sponsoring Organization and the Serious Deficiency Process</vt:lpstr>
      <vt:lpstr>List of serious deficiencies</vt:lpstr>
      <vt:lpstr>PowerPoint Presentation</vt:lpstr>
      <vt:lpstr>What is a corrective action plan (CAP)?</vt:lpstr>
      <vt:lpstr>Notice of Serious Deficiency (NSD) </vt:lpstr>
      <vt:lpstr>Notice of Temporary Deferral of Serious Deficiency (NTDSD) </vt:lpstr>
      <vt:lpstr>Notice of Proposed Termination/Disqualification (NPTD) </vt:lpstr>
      <vt:lpstr>Notice of Final Termination and Disqualification (NFTD) </vt:lpstr>
      <vt:lpstr>Appeal Process</vt:lpstr>
      <vt:lpstr>Appeal Decisions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Day Care Home</dc:title>
  <dc:creator>Waldron, Marissa</dc:creator>
  <cp:lastModifiedBy>Waldron, Marissa</cp:lastModifiedBy>
  <cp:revision>86</cp:revision>
  <dcterms:created xsi:type="dcterms:W3CDTF">2020-08-05T19:04:36Z</dcterms:created>
  <dcterms:modified xsi:type="dcterms:W3CDTF">2020-08-25T17:21:01Z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0x010100EEDBEE87B55B124C9B1BB1C141455D0F</vt:lpwstr>
  </property>
</Properties>
</file>